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3" r:id="rId2"/>
    <p:sldMasterId id="2147483686" r:id="rId3"/>
    <p:sldMasterId id="2147483698" r:id="rId4"/>
  </p:sldMasterIdLst>
  <p:notesMasterIdLst>
    <p:notesMasterId r:id="rId33"/>
  </p:notesMasterIdLst>
  <p:sldIdLst>
    <p:sldId id="257" r:id="rId5"/>
    <p:sldId id="258" r:id="rId6"/>
    <p:sldId id="261" r:id="rId7"/>
    <p:sldId id="263" r:id="rId8"/>
    <p:sldId id="265" r:id="rId9"/>
    <p:sldId id="264" r:id="rId10"/>
    <p:sldId id="267" r:id="rId11"/>
    <p:sldId id="262" r:id="rId12"/>
    <p:sldId id="268" r:id="rId13"/>
    <p:sldId id="270" r:id="rId14"/>
    <p:sldId id="272" r:id="rId15"/>
    <p:sldId id="269" r:id="rId16"/>
    <p:sldId id="266" r:id="rId17"/>
    <p:sldId id="273" r:id="rId18"/>
    <p:sldId id="275" r:id="rId19"/>
    <p:sldId id="274" r:id="rId20"/>
    <p:sldId id="276" r:id="rId21"/>
    <p:sldId id="277" r:id="rId22"/>
    <p:sldId id="278" r:id="rId23"/>
    <p:sldId id="279" r:id="rId24"/>
    <p:sldId id="280" r:id="rId25"/>
    <p:sldId id="285" r:id="rId26"/>
    <p:sldId id="284" r:id="rId27"/>
    <p:sldId id="283" r:id="rId28"/>
    <p:sldId id="282" r:id="rId29"/>
    <p:sldId id="281" r:id="rId30"/>
    <p:sldId id="287" r:id="rId31"/>
    <p:sldId id="288" r:id="rId32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20" y="-15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74397-6175-C34C-8181-88DF5AAF9E70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F98C3-E71E-C549-8988-E52F6447297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6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3F1F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5F5F5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2364" y="4256901"/>
            <a:ext cx="9236363" cy="886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759988" y="4199176"/>
            <a:ext cx="15066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Partenaire</a:t>
            </a:r>
            <a:r>
              <a:rPr lang="fr-FR" sz="1200" b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média</a:t>
            </a:r>
            <a:endParaRPr lang="fr-FR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 2" descr="innovin-logo2017-RV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039" y="4306831"/>
            <a:ext cx="1712354" cy="836669"/>
          </a:xfrm>
          <a:prstGeom prst="rect">
            <a:avLst/>
          </a:prstGeom>
        </p:spPr>
      </p:pic>
      <p:pic>
        <p:nvPicPr>
          <p:cNvPr id="11" name="Image 10" descr="Logo_Bordeaux_Unitec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16" y="4261193"/>
            <a:ext cx="1477819" cy="882306"/>
          </a:xfrm>
          <a:prstGeom prst="rect">
            <a:avLst/>
          </a:prstGeom>
        </p:spPr>
      </p:pic>
      <p:pic>
        <p:nvPicPr>
          <p:cNvPr id="12" name="Image 11" descr="logo-technopole-bordeaux-montesquieu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387" y="4393980"/>
            <a:ext cx="1819604" cy="564791"/>
          </a:xfrm>
          <a:prstGeom prst="rect">
            <a:avLst/>
          </a:prstGeom>
        </p:spPr>
      </p:pic>
      <p:pic>
        <p:nvPicPr>
          <p:cNvPr id="13" name="Image 12" descr="fleury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965" y="4441540"/>
            <a:ext cx="675319" cy="609600"/>
          </a:xfrm>
          <a:prstGeom prst="rect">
            <a:avLst/>
          </a:prstGeom>
        </p:spPr>
      </p:pic>
      <p:pic>
        <p:nvPicPr>
          <p:cNvPr id="4" name="Image 3" descr="TOPOS-baselin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48" y="4111146"/>
            <a:ext cx="2328547" cy="1178530"/>
          </a:xfrm>
          <a:prstGeom prst="rect">
            <a:avLst/>
          </a:prstGeom>
        </p:spPr>
      </p:pic>
      <p:pic>
        <p:nvPicPr>
          <p:cNvPr id="9" name="Image 8" descr="bandeau_RS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372" y="496936"/>
            <a:ext cx="6257616" cy="33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601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0308E-E1AE-3A44-8165-8B0F3EEFF6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7907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0308E-E1AE-3A44-8165-8B0F3EEFF6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266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757E76-AB7E-4E00-B368-320D949CE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026" y="2669026"/>
            <a:ext cx="7886700" cy="99417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894565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602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19772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1839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658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084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6229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2397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fond-diap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252" y="1093331"/>
            <a:ext cx="5321079" cy="39375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953126" y="4594622"/>
            <a:ext cx="3190877" cy="548879"/>
          </a:xfrm>
          <a:prstGeom prst="rect">
            <a:avLst/>
          </a:prstGeom>
          <a:solidFill>
            <a:srgbClr val="F6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2808940" y="1"/>
            <a:ext cx="6335062" cy="1265643"/>
          </a:xfrm>
          <a:prstGeom prst="rect">
            <a:avLst/>
          </a:prstGeom>
          <a:solidFill>
            <a:srgbClr val="F6F5F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8325"/>
            <a:ext cx="8229600" cy="3216299"/>
          </a:xfrm>
        </p:spPr>
        <p:txBody>
          <a:bodyPr/>
          <a:lstStyle>
            <a:lvl1pPr>
              <a:defRPr>
                <a:latin typeface="Helvetica Neue"/>
                <a:cs typeface="Helvetica Neue"/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defRPr>
            </a:lvl2pPr>
            <a:lvl3pPr>
              <a:defRPr>
                <a:solidFill>
                  <a:srgbClr val="404040"/>
                </a:solidFill>
                <a:latin typeface="Helvetica Neue"/>
                <a:cs typeface="Helvetica Neue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Helvetica Neue"/>
                <a:cs typeface="Helvetica Neue"/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2989466" y="23181"/>
            <a:ext cx="5897957" cy="511198"/>
          </a:xfrm>
        </p:spPr>
        <p:txBody>
          <a:bodyPr>
            <a:noAutofit/>
          </a:bodyPr>
          <a:lstStyle>
            <a:lvl1pPr algn="r">
              <a:defRPr sz="3200" baseline="0">
                <a:solidFill>
                  <a:srgbClr val="BF011A"/>
                </a:solidFill>
              </a:defRPr>
            </a:lvl1pPr>
          </a:lstStyle>
          <a:p>
            <a:r>
              <a:rPr lang="fr-FR" dirty="0" smtClean="0"/>
              <a:t>Les applications satellitaires en viticulture</a:t>
            </a:r>
            <a:endParaRPr lang="fr-FR" dirty="0"/>
          </a:p>
        </p:txBody>
      </p:sp>
      <p:pic>
        <p:nvPicPr>
          <p:cNvPr id="11" name="Image 10" descr="innovin-logo2017-RV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45" y="4624514"/>
            <a:ext cx="1030570" cy="503544"/>
          </a:xfrm>
          <a:prstGeom prst="rect">
            <a:avLst/>
          </a:prstGeom>
        </p:spPr>
      </p:pic>
      <p:pic>
        <p:nvPicPr>
          <p:cNvPr id="14" name="Image 13" descr="Logo_Bordeaux_Unitec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81" y="4597047"/>
            <a:ext cx="889416" cy="531010"/>
          </a:xfrm>
          <a:prstGeom prst="rect">
            <a:avLst/>
          </a:prstGeom>
        </p:spPr>
      </p:pic>
      <p:pic>
        <p:nvPicPr>
          <p:cNvPr id="15" name="Image 14" descr="logo-technopole-bordeaux-montesquieu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981" y="4691014"/>
            <a:ext cx="1095118" cy="339916"/>
          </a:xfrm>
          <a:prstGeom prst="rect">
            <a:avLst/>
          </a:prstGeom>
        </p:spPr>
      </p:pic>
      <p:sp>
        <p:nvSpPr>
          <p:cNvPr id="17" name="ZoneTexte 16"/>
          <p:cNvSpPr txBox="1"/>
          <p:nvPr userDrawn="1"/>
        </p:nvSpPr>
        <p:spPr>
          <a:xfrm>
            <a:off x="6484668" y="4691014"/>
            <a:ext cx="2202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0" i="0" dirty="0" smtClean="0">
                <a:latin typeface="Helvetica Neue Thin"/>
                <a:cs typeface="Helvetica Neue Thin"/>
              </a:rPr>
              <a:t>24 avril 2018</a:t>
            </a:r>
            <a:endParaRPr lang="fr-FR" b="0" i="0" dirty="0">
              <a:latin typeface="Helvetica Neue Thin"/>
              <a:cs typeface="Helvetica Neue Thin"/>
            </a:endParaRPr>
          </a:p>
        </p:txBody>
      </p:sp>
      <p:pic>
        <p:nvPicPr>
          <p:cNvPr id="4" name="Image 3" descr="TOPOS-baseline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" y="4520970"/>
            <a:ext cx="1370571" cy="693676"/>
          </a:xfrm>
          <a:prstGeom prst="rect">
            <a:avLst/>
          </a:prstGeom>
        </p:spPr>
      </p:pic>
      <p:pic>
        <p:nvPicPr>
          <p:cNvPr id="5" name="Image 4" descr="bandeau_RS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570735" cy="137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535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23805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1164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0210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762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625343"/>
            <a:ext cx="9144000" cy="518159"/>
          </a:xfrm>
          <a:prstGeom prst="rect">
            <a:avLst/>
          </a:prstGeom>
          <a:solidFill>
            <a:srgbClr val="DC5D5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Image 10" descr="logo-blanc-ss-signat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512" y="4643104"/>
            <a:ext cx="1687334" cy="412922"/>
          </a:xfrm>
          <a:prstGeom prst="rect">
            <a:avLst/>
          </a:prstGeom>
        </p:spPr>
      </p:pic>
      <p:sp>
        <p:nvSpPr>
          <p:cNvPr id="1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l">
              <a:defRPr sz="3600" b="1" i="0" cap="all" baseline="0">
                <a:latin typeface="Arial"/>
              </a:defRPr>
            </a:lvl1pPr>
          </a:lstStyle>
          <a:p>
            <a:r>
              <a:rPr lang="fr-FR" dirty="0" smtClean="0"/>
              <a:t>Titre </a:t>
            </a:r>
            <a:br>
              <a:rPr lang="fr-FR" dirty="0" smtClean="0"/>
            </a:br>
            <a:r>
              <a:rPr lang="fr-FR" dirty="0" smtClean="0"/>
              <a:t>de partie</a:t>
            </a:r>
            <a:endParaRPr lang="fr-FR" dirty="0"/>
          </a:p>
        </p:txBody>
      </p:sp>
      <p:sp>
        <p:nvSpPr>
          <p:cNvPr id="1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25755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400">
                <a:latin typeface="Arial"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56376" y="4475660"/>
            <a:ext cx="1222716" cy="667843"/>
          </a:xfrm>
          <a:prstGeom prst="rect">
            <a:avLst/>
          </a:prstGeom>
        </p:spPr>
      </p:pic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2411760" y="4785996"/>
            <a:ext cx="5328592" cy="273844"/>
          </a:xfrm>
          <a:prstGeom prst="rect">
            <a:avLst/>
          </a:prstGeom>
        </p:spPr>
        <p:txBody>
          <a:bodyPr/>
          <a:lstStyle>
            <a:lvl1pPr algn="r">
              <a:defRPr sz="1800" b="1">
                <a:solidFill>
                  <a:schemeClr val="bg1"/>
                </a:solidFill>
                <a:latin typeface="DIN"/>
              </a:defRPr>
            </a:lvl1pPr>
          </a:lstStyle>
          <a:p>
            <a:r>
              <a:rPr lang="fr-FR" smtClean="0">
                <a:solidFill>
                  <a:prstClr val="white"/>
                </a:solidFill>
                <a:latin typeface="Arial"/>
              </a:rPr>
              <a:t> Professor Tatiana BOUZDINE CHAMEEVA</a:t>
            </a:r>
            <a:endParaRPr lang="fr-FR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3675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50140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4898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45048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68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460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801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2902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3502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44347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612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07666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22461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Default - 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Titre et contenu c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210741" y="4860935"/>
            <a:ext cx="8722518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33" name="Shape 33"/>
          <p:cNvSpPr/>
          <p:nvPr/>
        </p:nvSpPr>
        <p:spPr>
          <a:xfrm>
            <a:off x="9" y="4"/>
            <a:ext cx="9144001" cy="483739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F9F9F9"/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image1.png" descr="Vinco_Logo_2014.png"/>
          <p:cNvPicPr>
            <a:picLocks noChangeAspect="1"/>
          </p:cNvPicPr>
          <p:nvPr/>
        </p:nvPicPr>
        <p:blipFill>
          <a:blip r:embed="rId2">
            <a:extLst/>
          </a:blip>
          <a:srcRect l="12195" r="12221" b="26648"/>
          <a:stretch>
            <a:fillRect/>
          </a:stretch>
        </p:blipFill>
        <p:spPr>
          <a:xfrm>
            <a:off x="3898909" y="96468"/>
            <a:ext cx="360119" cy="262117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245616" y="485780"/>
            <a:ext cx="8652768" cy="64277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rgbClr val="8F1465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pic>
        <p:nvPicPr>
          <p:cNvPr id="36" name="image1.png" descr="Vinco_Logo_2014.png"/>
          <p:cNvPicPr>
            <a:picLocks noChangeAspect="1"/>
          </p:cNvPicPr>
          <p:nvPr/>
        </p:nvPicPr>
        <p:blipFill>
          <a:blip r:embed="rId2">
            <a:extLst/>
          </a:blip>
          <a:srcRect l="17290" t="70405" r="17398" b="7190"/>
          <a:stretch>
            <a:fillRect/>
          </a:stretch>
        </p:blipFill>
        <p:spPr>
          <a:xfrm>
            <a:off x="4327213" y="126081"/>
            <a:ext cx="784734" cy="201882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313434" y="1133474"/>
            <a:ext cx="8517132" cy="3664818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400">
                <a:solidFill>
                  <a:srgbClr val="535353"/>
                </a:solidFill>
              </a:defRPr>
            </a:lvl1pPr>
            <a:lvl2pPr marL="0" indent="228600" algn="ctr">
              <a:buClrTx/>
              <a:buSzTx/>
              <a:buFontTx/>
              <a:buNone/>
              <a:defRPr sz="2400">
                <a:solidFill>
                  <a:srgbClr val="535353"/>
                </a:solidFill>
              </a:defRPr>
            </a:lvl2pPr>
            <a:lvl3pPr marL="0" indent="457200" algn="ctr">
              <a:buClrTx/>
              <a:buSzTx/>
              <a:buFontTx/>
              <a:buNone/>
              <a:defRPr sz="2400">
                <a:solidFill>
                  <a:srgbClr val="535353"/>
                </a:solidFill>
              </a:defRPr>
            </a:lvl3pPr>
            <a:lvl4pPr marL="0" indent="685800" algn="ctr">
              <a:buClrTx/>
              <a:buSzTx/>
              <a:buFontTx/>
              <a:buNone/>
              <a:defRPr sz="2400">
                <a:solidFill>
                  <a:srgbClr val="535353"/>
                </a:solidFill>
              </a:defRPr>
            </a:lvl4pPr>
            <a:lvl5pPr marL="0" indent="914400" algn="ctr">
              <a:buClrTx/>
              <a:buSzTx/>
              <a:buFontTx/>
              <a:buNone/>
              <a:defRPr sz="2400">
                <a:solidFill>
                  <a:srgbClr val="535353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722321" y="3305177"/>
            <a:ext cx="7772401" cy="1838325"/>
          </a:xfrm>
          <a:prstGeom prst="rect">
            <a:avLst/>
          </a:prstGeom>
        </p:spPr>
        <p:txBody>
          <a:bodyPr anchor="t"/>
          <a:lstStyle>
            <a:lvl1pPr>
              <a:defRPr sz="3600">
                <a:solidFill>
                  <a:srgbClr val="8F1465"/>
                </a:solidFill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5" name="Shape 45"/>
          <p:cNvSpPr>
            <a:spLocks noGrp="1"/>
          </p:cNvSpPr>
          <p:nvPr>
            <p:ph type="body" sz="half" idx="1"/>
          </p:nvPr>
        </p:nvSpPr>
        <p:spPr>
          <a:xfrm>
            <a:off x="722321" y="894160"/>
            <a:ext cx="7772401" cy="2411016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1pPr>
            <a:lvl2pPr marL="0" indent="4572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2pPr>
            <a:lvl3pPr marL="0" indent="9144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3pPr>
            <a:lvl4pPr marL="0" indent="13716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4pPr>
            <a:lvl5pPr marL="0" indent="1828800">
              <a:spcBef>
                <a:spcPts val="400"/>
              </a:spcBef>
              <a:buClrTx/>
              <a:buSzTx/>
              <a:buFontTx/>
              <a:buNone/>
              <a:defRPr sz="20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57200" y="69059"/>
            <a:ext cx="8229600" cy="113109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943352"/>
          </a:xfrm>
          <a:prstGeom prst="rect">
            <a:avLst/>
          </a:prstGeom>
        </p:spPr>
        <p:txBody>
          <a:bodyPr/>
          <a:lstStyle>
            <a:lvl1pPr marL="257175" indent="-257175" algn="ctr">
              <a:defRPr sz="2400">
                <a:solidFill>
                  <a:srgbClr val="535353"/>
                </a:solidFill>
              </a:defRPr>
            </a:lvl1pPr>
            <a:lvl2pPr marL="702128" indent="-244928" algn="ctr">
              <a:defRPr sz="2400">
                <a:solidFill>
                  <a:srgbClr val="535353"/>
                </a:solidFill>
              </a:defRPr>
            </a:lvl2pPr>
            <a:lvl3pPr marL="1143000" indent="-228600" algn="ctr">
              <a:defRPr sz="2400">
                <a:solidFill>
                  <a:srgbClr val="535353"/>
                </a:solidFill>
              </a:defRPr>
            </a:lvl3pPr>
            <a:lvl4pPr marL="1645920" indent="-274320" algn="ctr">
              <a:defRPr sz="2400">
                <a:solidFill>
                  <a:srgbClr val="535353"/>
                </a:solidFill>
              </a:defRPr>
            </a:lvl4pPr>
            <a:lvl5pPr marL="2103120" indent="-274320" algn="ctr">
              <a:defRPr sz="2400">
                <a:solidFill>
                  <a:srgbClr val="535353"/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5791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70912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xfrm>
            <a:off x="457200" y="192608"/>
            <a:ext cx="8229600" cy="88399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body" sz="quarter" idx="1"/>
          </p:nvPr>
        </p:nvSpPr>
        <p:spPr>
          <a:xfrm>
            <a:off x="457200" y="1076599"/>
            <a:ext cx="4040188" cy="55455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ClrTx/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ClrTx/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ClrTx/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ClrTx/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ClrTx/>
              <a:buSzTx/>
              <a:buFontTx/>
              <a:buNone/>
              <a:defRPr sz="2400" b="1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7200" y="69057"/>
            <a:ext cx="8229600" cy="1131094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xfrm>
            <a:off x="457200" y="2"/>
            <a:ext cx="3008314" cy="1076325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3575050" y="204791"/>
            <a:ext cx="5111750" cy="49387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1792297" y="2314579"/>
            <a:ext cx="5486401" cy="171092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body" sz="quarter" idx="1"/>
          </p:nvPr>
        </p:nvSpPr>
        <p:spPr>
          <a:xfrm>
            <a:off x="1792297" y="4025507"/>
            <a:ext cx="5486401" cy="111799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ClrTx/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ClrTx/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ClrTx/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ClrTx/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ClrTx/>
              <a:buSzTx/>
              <a:buFontTx/>
              <a:buNone/>
              <a:defRPr sz="14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/>
          </p:cNvSpPr>
          <p:nvPr>
            <p:ph type="title"/>
          </p:nvPr>
        </p:nvSpPr>
        <p:spPr>
          <a:xfrm>
            <a:off x="457200" y="69059"/>
            <a:ext cx="8229600" cy="113109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105" name="Shape 105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9433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Default - 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/>
          </p:cNvSpPr>
          <p:nvPr>
            <p:ph type="title"/>
          </p:nvPr>
        </p:nvSpPr>
        <p:spPr>
          <a:xfrm>
            <a:off x="6629400" y="1"/>
            <a:ext cx="2057400" cy="480060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idx="1"/>
          </p:nvPr>
        </p:nvSpPr>
        <p:spPr>
          <a:xfrm>
            <a:off x="457200" y="205978"/>
            <a:ext cx="6019800" cy="49375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xfrm>
            <a:off x="6553200" y="4765685"/>
            <a:ext cx="2133600" cy="276999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title"/>
          </p:nvPr>
        </p:nvSpPr>
        <p:spPr>
          <a:xfrm>
            <a:off x="669726" y="234409"/>
            <a:ext cx="7804548" cy="1138535"/>
          </a:xfrm>
          <a:prstGeom prst="rect">
            <a:avLst/>
          </a:prstGeom>
        </p:spPr>
        <p:txBody>
          <a:bodyPr lIns="35718" tIns="35718" rIns="35718" bIns="35718"/>
          <a:lstStyle>
            <a:lvl1pPr defTabSz="410765">
              <a:defRPr sz="5600">
                <a:solidFill>
                  <a:srgbClr val="7E1761"/>
                </a:solidFill>
                <a:uFillTx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idx="1"/>
          </p:nvPr>
        </p:nvSpPr>
        <p:spPr>
          <a:xfrm>
            <a:off x="669726" y="1372941"/>
            <a:ext cx="7804548" cy="3315148"/>
          </a:xfrm>
          <a:prstGeom prst="rect">
            <a:avLst/>
          </a:prstGeom>
        </p:spPr>
        <p:txBody>
          <a:bodyPr lIns="35718" tIns="35718" rIns="35718" bIns="35718" anchor="ctr"/>
          <a:lstStyle>
            <a:lvl1pPr marL="296333" indent="-296333" defTabSz="410765">
              <a:spcBef>
                <a:spcPts val="2900"/>
              </a:spcBef>
              <a:buClrTx/>
              <a:buSzPct val="75000"/>
              <a:buFontTx/>
              <a:defRPr sz="2400">
                <a:solidFill>
                  <a:srgbClr val="7E1761"/>
                </a:solidFill>
                <a:uFillTx/>
              </a:defRPr>
            </a:lvl1pPr>
            <a:lvl2pPr marL="740833" indent="-296333" defTabSz="410765">
              <a:spcBef>
                <a:spcPts val="2900"/>
              </a:spcBef>
              <a:buClrTx/>
              <a:buSzPct val="75000"/>
              <a:buFontTx/>
              <a:defRPr sz="2400">
                <a:solidFill>
                  <a:srgbClr val="7E1761"/>
                </a:solidFill>
                <a:uFillTx/>
              </a:defRPr>
            </a:lvl2pPr>
            <a:lvl3pPr marL="1185333" indent="-296333" defTabSz="410765">
              <a:spcBef>
                <a:spcPts val="2900"/>
              </a:spcBef>
              <a:buClrTx/>
              <a:buSzPct val="75000"/>
              <a:buFontTx/>
              <a:defRPr sz="2400">
                <a:solidFill>
                  <a:srgbClr val="7E1761"/>
                </a:solidFill>
                <a:uFillTx/>
              </a:defRPr>
            </a:lvl3pPr>
            <a:lvl4pPr marL="1629833" indent="-296333" defTabSz="410765">
              <a:spcBef>
                <a:spcPts val="2900"/>
              </a:spcBef>
              <a:buClrTx/>
              <a:buSzPct val="75000"/>
              <a:buFontTx/>
              <a:defRPr sz="2400">
                <a:solidFill>
                  <a:srgbClr val="7E1761"/>
                </a:solidFill>
                <a:uFillTx/>
              </a:defRPr>
            </a:lvl4pPr>
            <a:lvl5pPr marL="2074333" indent="-296333" defTabSz="410765">
              <a:spcBef>
                <a:spcPts val="2900"/>
              </a:spcBef>
              <a:buClrTx/>
              <a:buSzPct val="75000"/>
              <a:buFontTx/>
              <a:defRPr sz="2400">
                <a:solidFill>
                  <a:srgbClr val="7E1761"/>
                </a:solidFill>
                <a:uFillTx/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sldNum" sz="quarter" idx="2"/>
          </p:nvPr>
        </p:nvSpPr>
        <p:spPr>
          <a:xfrm>
            <a:off x="4428828" y="4878958"/>
            <a:ext cx="277418" cy="256800"/>
          </a:xfrm>
          <a:prstGeom prst="rect">
            <a:avLst/>
          </a:prstGeom>
        </p:spPr>
        <p:txBody>
          <a:bodyPr wrap="none" lIns="35718" tIns="35718" rIns="35718" bIns="35718" anchor="t"/>
          <a:lstStyle>
            <a:lvl1pPr algn="ctr" defTabSz="410765">
              <a:defRPr>
                <a:solidFill>
                  <a:srgbClr val="000000"/>
                </a:solidFill>
                <a:uFillTx/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0308E-E1AE-3A44-8165-8B0F3EEFF6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558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0308E-E1AE-3A44-8165-8B0F3EEFF6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7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0308E-E1AE-3A44-8165-8B0F3EEFF6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9406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0308E-E1AE-3A44-8165-8B0F3EEFF6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941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448614" y="4783232"/>
            <a:ext cx="2516094" cy="273844"/>
          </a:xfrm>
          <a:prstGeom prst="rect">
            <a:avLst/>
          </a:prstGeom>
        </p:spPr>
        <p:txBody>
          <a:bodyPr/>
          <a:lstStyle/>
          <a:p>
            <a:fld id="{BCA278F1-3F53-F54D-8E45-0AE52F4E6E39}" type="datetimeFigureOut">
              <a:rPr lang="fr-FR" smtClean="0"/>
              <a:t>24/04/18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6020308E-E1AE-3A44-8165-8B0F3EEFF64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669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4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511260" y="23181"/>
            <a:ext cx="5940773" cy="511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La communication digitale du vin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378325"/>
            <a:ext cx="8229600" cy="32162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>
          <a:xfrm>
            <a:off x="6222998" y="4845192"/>
            <a:ext cx="2660073" cy="185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rgbClr val="C0001A"/>
                </a:solidFill>
              </a:defRPr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714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11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 baseline="0">
          <a:solidFill>
            <a:srgbClr val="C0001A"/>
          </a:solidFill>
          <a:latin typeface="SignPainter-HouseScript"/>
          <a:ea typeface="+mj-ea"/>
          <a:cs typeface="SignPainter-HouseScript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/>
          <a:ea typeface="+mn-ea"/>
          <a:cs typeface="Calibr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F434328-C3BB-4876-9EA1-C365001FAA9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24/04/18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9D56812-66A3-4E26-A4FE-D2889D10543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440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FA643-2271-9D4E-B8BA-3B766DAD1378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24/04/18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52B46C-C850-A348-AF69-350401DDC5D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8261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2" y="1"/>
            <a:ext cx="9144002" cy="5137334"/>
          </a:xfrm>
          <a:prstGeom prst="rect">
            <a:avLst/>
          </a:prstGeom>
          <a:gradFill>
            <a:gsLst>
              <a:gs pos="0">
                <a:srgbClr val="F3F3F3"/>
              </a:gs>
              <a:gs pos="100000">
                <a:srgbClr val="F9F9F9"/>
              </a:gs>
            </a:gsLst>
            <a:lin ang="16200000"/>
          </a:gradFill>
          <a:ln>
            <a:solidFill>
              <a:srgbClr val="BFBFBF"/>
            </a:solidFill>
          </a:ln>
        </p:spPr>
        <p:txBody>
          <a:bodyPr lIns="45719" rIns="45719" anchor="ctr"/>
          <a:lstStyle/>
          <a:p>
            <a:pPr algn="ctr" hangingPunct="0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endParaRPr ker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Shape 3"/>
          <p:cNvSpPr>
            <a:spLocks noGrp="1"/>
          </p:cNvSpPr>
          <p:nvPr>
            <p:ph type="sldNum" sz="quarter" idx="2"/>
          </p:nvPr>
        </p:nvSpPr>
        <p:spPr>
          <a:xfrm>
            <a:off x="251618" y="4765685"/>
            <a:ext cx="8640764" cy="27699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>
              <a:defRPr sz="1200">
                <a:solidFill>
                  <a:srgbClr val="888888"/>
                </a:solidFill>
                <a:uFill>
                  <a:solidFill>
                    <a:srgbClr val="888888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hangingPunct="0"/>
            <a:fld id="{86CB4B4D-7CA3-9044-876B-883B54F8677D}" type="slidenum">
              <a:rPr kern="0"/>
              <a:pPr hangingPunct="0"/>
              <a:t>‹#›</a:t>
            </a:fld>
            <a:endParaRPr kern="0"/>
          </a:p>
        </p:txBody>
      </p:sp>
      <p:pic>
        <p:nvPicPr>
          <p:cNvPr id="4" name="image1.png" descr="Vinco_Logo_2014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565918" y="1814103"/>
            <a:ext cx="2012177" cy="150913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457200" y="2841704"/>
            <a:ext cx="8229600" cy="1688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 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xmlns:p14="http://schemas.microsoft.com/office/powerpoint/2010/main" spd="med"/>
  <p:txStyles>
    <p:titleStyle>
      <a:lvl1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1pPr>
      <a:lvl2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2pPr>
      <a:lvl3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3pPr>
      <a:lvl4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4pPr>
      <a:lvl5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5pPr>
      <a:lvl6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6pPr>
      <a:lvl7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7pPr>
      <a:lvl8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8pPr>
      <a:lvl9pPr marL="0" marR="0" indent="0" algn="ctr" defTabSz="4572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9pPr>
    </p:titleStyle>
    <p:bodyStyle>
      <a:lvl1pPr marL="342900" marR="0" indent="-3429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1pPr>
      <a:lvl2pPr marL="783771" marR="0" indent="-326571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2pPr>
      <a:lvl3pPr marL="1219200" marR="0" indent="-30480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3pPr>
      <a:lvl4pPr marL="17373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4pPr>
      <a:lvl5pPr marL="21945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5pPr>
      <a:lvl6pPr marL="26517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6pPr>
      <a:lvl7pPr marL="3108960" marR="0" indent="-365760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7pPr>
      <a:lvl8pPr marL="35661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8pPr>
      <a:lvl9pPr marL="4023359" marR="0" indent="-365759" algn="l" defTabSz="4572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>
          <a:srgbClr val="720C55"/>
        </a:buClr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Helvetica"/>
          <a:ea typeface="Helvetica"/>
          <a:cs typeface="Helvetica"/>
          <a:sym typeface="Helvetica"/>
        </a:defRPr>
      </a:lvl9pPr>
    </p:bodyStyle>
    <p:otherStyle>
      <a:lvl1pPr marL="0" marR="0" indent="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1pPr>
      <a:lvl2pPr marL="0" marR="0" indent="4572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2pPr>
      <a:lvl3pPr marL="0" marR="0" indent="9144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3pPr>
      <a:lvl4pPr marL="0" marR="0" indent="13716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4pPr>
      <a:lvl5pPr marL="0" marR="0" indent="18288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5pPr>
      <a:lvl6pPr marL="0" marR="0" indent="22860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6pPr>
      <a:lvl7pPr marL="0" marR="0" indent="27432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7pPr>
      <a:lvl8pPr marL="0" marR="0" indent="32004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8pPr>
      <a:lvl9pPr marL="0" marR="0" indent="3657600" algn="l" defTabSz="45720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888888"/>
            </a:solidFill>
          </a:uFill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343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F95B54B-31C8-4986-8058-3D220C48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3" y="2959497"/>
            <a:ext cx="3158837" cy="755752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7660D8F3-D005-43BF-A7D3-0A682548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45" y="2343200"/>
            <a:ext cx="7886700" cy="994172"/>
          </a:xfrm>
        </p:spPr>
        <p:txBody>
          <a:bodyPr/>
          <a:lstStyle/>
          <a:p>
            <a:r>
              <a:rPr lang="fr-FR" dirty="0"/>
              <a:t>Speed-vitrine Vinitiques#13</a:t>
            </a:r>
            <a:endParaRPr lang="fr-FR" sz="2400" dirty="0"/>
          </a:p>
        </p:txBody>
      </p:sp>
      <p:pic>
        <p:nvPicPr>
          <p:cNvPr id="2" name="Image 1" descr="Présentation INSTEAD - Vinitiques Avril 20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08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F95B54B-31C8-4986-8058-3D220C48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3" y="2959497"/>
            <a:ext cx="3158837" cy="755752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7660D8F3-D005-43BF-A7D3-0A682548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45" y="2343200"/>
            <a:ext cx="7886700" cy="994172"/>
          </a:xfrm>
        </p:spPr>
        <p:txBody>
          <a:bodyPr/>
          <a:lstStyle/>
          <a:p>
            <a:r>
              <a:rPr lang="fr-FR" dirty="0"/>
              <a:t>Speed-vitrine Vinitiques#13</a:t>
            </a:r>
            <a:endParaRPr lang="fr-FR" sz="2400" dirty="0"/>
          </a:p>
        </p:txBody>
      </p:sp>
      <p:pic>
        <p:nvPicPr>
          <p:cNvPr id="2" name="Image 1" descr="Présentation INSTEAD - Vinitiques Avril 20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4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69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F95B54B-31C8-4986-8058-3D220C48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163" y="2959497"/>
            <a:ext cx="3158837" cy="755752"/>
          </a:xfrm>
          <a:prstGeom prst="rect">
            <a:avLst/>
          </a:prstGeom>
        </p:spPr>
      </p:pic>
      <p:sp>
        <p:nvSpPr>
          <p:cNvPr id="18" name="Titre 17">
            <a:extLst>
              <a:ext uri="{FF2B5EF4-FFF2-40B4-BE49-F238E27FC236}">
                <a16:creationId xmlns:a16="http://schemas.microsoft.com/office/drawing/2014/main" xmlns="" id="{7660D8F3-D005-43BF-A7D3-0A682548F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45" y="2343200"/>
            <a:ext cx="7886700" cy="994172"/>
          </a:xfrm>
        </p:spPr>
        <p:txBody>
          <a:bodyPr/>
          <a:lstStyle/>
          <a:p>
            <a:r>
              <a:rPr lang="fr-FR" dirty="0"/>
              <a:t>Speed-vitrine Vinitiques#13</a:t>
            </a:r>
            <a:endParaRPr lang="fr-FR" sz="2400" dirty="0"/>
          </a:p>
        </p:txBody>
      </p:sp>
      <p:pic>
        <p:nvPicPr>
          <p:cNvPr id="2" name="Image 1" descr="Présentation INSTEAD - Vinitiques Avril 201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45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73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́sentation INSTEAD - Vinitiques Avril 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63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65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89466" y="285021"/>
            <a:ext cx="5897957" cy="511198"/>
          </a:xfrm>
        </p:spPr>
        <p:txBody>
          <a:bodyPr/>
          <a:lstStyle/>
          <a:p>
            <a:r>
              <a:rPr lang="fr-FR" sz="5400" dirty="0" smtClean="0"/>
              <a:t>Speed-Vitrine</a:t>
            </a:r>
            <a:endParaRPr lang="fr-FR" sz="5400" dirty="0"/>
          </a:p>
        </p:txBody>
      </p:sp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378642" y="2517325"/>
            <a:ext cx="8229600" cy="598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 smtClean="0"/>
              <a:t>3. HEMAV – Jean-Lucien Gourgues, LANDREAU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89029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8-04-24 à 10.59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9695"/>
            <a:ext cx="9144000" cy="459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30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8-04-24 à 10.59.4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11" y="0"/>
            <a:ext cx="88999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785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résentation communica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6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Capture d’écran 2018-04-24 à 11.04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75"/>
            <a:ext cx="9144000" cy="512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6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89466" y="285021"/>
            <a:ext cx="5897957" cy="511198"/>
          </a:xfrm>
        </p:spPr>
        <p:txBody>
          <a:bodyPr/>
          <a:lstStyle/>
          <a:p>
            <a:r>
              <a:rPr lang="fr-FR" sz="5400" dirty="0" smtClean="0"/>
              <a:t>Speed-Vitrine</a:t>
            </a:r>
            <a:endParaRPr lang="fr-FR" sz="5400" dirty="0"/>
          </a:p>
        </p:txBody>
      </p:sp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378642" y="2517325"/>
            <a:ext cx="8229600" cy="598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/>
              <a:t>4</a:t>
            </a:r>
            <a:r>
              <a:rPr lang="fr-FR" sz="2400" b="1" dirty="0" smtClean="0"/>
              <a:t>. AGUILA TECHNOLOGIES – Camille Coste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18589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89466" y="285021"/>
            <a:ext cx="5897957" cy="511198"/>
          </a:xfrm>
        </p:spPr>
        <p:txBody>
          <a:bodyPr/>
          <a:lstStyle/>
          <a:p>
            <a:r>
              <a:rPr lang="fr-FR" sz="5400" dirty="0" smtClean="0"/>
              <a:t>Speed-Vitrine</a:t>
            </a:r>
            <a:endParaRPr lang="fr-FR" sz="5400" dirty="0"/>
          </a:p>
        </p:txBody>
      </p:sp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378642" y="2517325"/>
            <a:ext cx="8229600" cy="598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 smtClean="0"/>
              <a:t>1. OENOVIEW – Jacques Rousseau, ICV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2801151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UILA use c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52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UILA use c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33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UILA use c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94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UILA use c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27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UILA use c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65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GUILA use c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376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AGUILA use cas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794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89466" y="285021"/>
            <a:ext cx="5897957" cy="511198"/>
          </a:xfrm>
        </p:spPr>
        <p:txBody>
          <a:bodyPr/>
          <a:lstStyle/>
          <a:p>
            <a:r>
              <a:rPr lang="fr-FR" sz="5400" dirty="0" smtClean="0"/>
              <a:t>Speed-Vitrine</a:t>
            </a:r>
            <a:endParaRPr lang="fr-FR" sz="5400" dirty="0"/>
          </a:p>
        </p:txBody>
      </p:sp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378642" y="2517325"/>
            <a:ext cx="8229600" cy="598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 smtClean="0"/>
              <a:t>MERCI A TOUS !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7107069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564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oenoview_vitinnov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9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6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enoview_vitinnov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356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6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enoview_vitinnov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84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66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enoview_vitinnov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52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66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enoview_vitinnov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2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65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oenoview_vitinnov20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78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50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989466" y="285021"/>
            <a:ext cx="5897957" cy="511198"/>
          </a:xfrm>
        </p:spPr>
        <p:txBody>
          <a:bodyPr/>
          <a:lstStyle/>
          <a:p>
            <a:r>
              <a:rPr lang="fr-FR" sz="5400" dirty="0" smtClean="0"/>
              <a:t>Speed-Vitrine</a:t>
            </a:r>
            <a:endParaRPr lang="fr-FR" sz="5400" dirty="0"/>
          </a:p>
        </p:txBody>
      </p:sp>
      <p:sp>
        <p:nvSpPr>
          <p:cNvPr id="4" name="Espace réservé du contenu 1"/>
          <p:cNvSpPr>
            <a:spLocks noGrp="1"/>
          </p:cNvSpPr>
          <p:nvPr>
            <p:ph idx="1"/>
          </p:nvPr>
        </p:nvSpPr>
        <p:spPr>
          <a:xfrm>
            <a:off x="378642" y="2517325"/>
            <a:ext cx="8229600" cy="5985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/>
              <a:t>2</a:t>
            </a:r>
            <a:r>
              <a:rPr lang="fr-FR" sz="2400" b="1" dirty="0" smtClean="0"/>
              <a:t>. INSTEAD – Philippe GRZESIAK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35647788"/>
      </p:ext>
    </p:extLst>
  </p:cSld>
  <p:clrMapOvr>
    <a:masterClrMapping/>
  </p:clrMapOvr>
</p:sld>
</file>

<file path=ppt/theme/theme1.xml><?xml version="1.0" encoding="utf-8"?>
<a:theme xmlns:a="http://schemas.openxmlformats.org/drawingml/2006/main" name="vinitiques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Arial"/>
        <a:ea typeface="Arial"/>
        <a:cs typeface="Arial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vinitiques.thmx</Template>
  <TotalTime>129</TotalTime>
  <Words>68</Words>
  <Application>Microsoft Macintosh PowerPoint</Application>
  <PresentationFormat>Présentation à l'écran (16:9)</PresentationFormat>
  <Paragraphs>13</Paragraphs>
  <Slides>28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4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vinitiques</vt:lpstr>
      <vt:lpstr>1_Thème Office</vt:lpstr>
      <vt:lpstr>2_Thème Office</vt:lpstr>
      <vt:lpstr>Default</vt:lpstr>
      <vt:lpstr>Présentation PowerPoint</vt:lpstr>
      <vt:lpstr>Speed-Vitrine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Speed-Vitrine</vt:lpstr>
      <vt:lpstr>Speed-vitrine Vinitiques#13</vt:lpstr>
      <vt:lpstr>Speed-vitrine Vinitiques#13</vt:lpstr>
      <vt:lpstr>Speed-vitrine Vinitiques#13</vt:lpstr>
      <vt:lpstr>Présentation PowerPoint</vt:lpstr>
      <vt:lpstr>Speed-Vitrine</vt:lpstr>
      <vt:lpstr>Présentation PowerPoint</vt:lpstr>
      <vt:lpstr>Présentation PowerPoint</vt:lpstr>
      <vt:lpstr>Présentation PowerPoint</vt:lpstr>
      <vt:lpstr>Présentation PowerPoint</vt:lpstr>
      <vt:lpstr>Speed-Vitrine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Speed-Vitrine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Manon Garcia</dc:creator>
  <cp:lastModifiedBy>Manon Garcia</cp:lastModifiedBy>
  <cp:revision>11</cp:revision>
  <dcterms:created xsi:type="dcterms:W3CDTF">2017-11-17T15:30:45Z</dcterms:created>
  <dcterms:modified xsi:type="dcterms:W3CDTF">2018-04-24T09:13:28Z</dcterms:modified>
</cp:coreProperties>
</file>