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73" r:id="rId3"/>
    <p:sldId id="270" r:id="rId4"/>
    <p:sldId id="276" r:id="rId5"/>
    <p:sldId id="257" r:id="rId6"/>
    <p:sldId id="271" r:id="rId7"/>
    <p:sldId id="258" r:id="rId8"/>
    <p:sldId id="272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5" r:id="rId20"/>
    <p:sldId id="274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BA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27"/>
    <p:restoredTop sz="94640"/>
  </p:normalViewPr>
  <p:slideViewPr>
    <p:cSldViewPr snapToGrid="0" snapToObjects="1" showGuides="1">
      <p:cViewPr varScale="1">
        <p:scale>
          <a:sx n="116" d="100"/>
          <a:sy n="116" d="100"/>
        </p:scale>
        <p:origin x="208" y="91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CB1F-DB1D-F445-8274-06102A989F1E}" type="datetimeFigureOut">
              <a:rPr lang="fr-FR" smtClean="0"/>
              <a:t>23/04/2018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149B7-5C7F-7042-A127-A3BB95F288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82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CB1F-DB1D-F445-8274-06102A989F1E}" type="datetimeFigureOut">
              <a:rPr lang="fr-FR" smtClean="0"/>
              <a:t>23/04/2018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149B7-5C7F-7042-A127-A3BB95F288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370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CB1F-DB1D-F445-8274-06102A989F1E}" type="datetimeFigureOut">
              <a:rPr lang="fr-FR" smtClean="0"/>
              <a:t>23/04/2018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149B7-5C7F-7042-A127-A3BB95F288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314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CB1F-DB1D-F445-8274-06102A989F1E}" type="datetimeFigureOut">
              <a:rPr lang="fr-FR" smtClean="0"/>
              <a:t>23/04/2018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149B7-5C7F-7042-A127-A3BB95F288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544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CB1F-DB1D-F445-8274-06102A989F1E}" type="datetimeFigureOut">
              <a:rPr lang="fr-FR" smtClean="0"/>
              <a:t>23/04/2018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149B7-5C7F-7042-A127-A3BB95F288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146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CB1F-DB1D-F445-8274-06102A989F1E}" type="datetimeFigureOut">
              <a:rPr lang="fr-FR" smtClean="0"/>
              <a:t>23/04/2018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149B7-5C7F-7042-A127-A3BB95F288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950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CB1F-DB1D-F445-8274-06102A989F1E}" type="datetimeFigureOut">
              <a:rPr lang="fr-FR" smtClean="0"/>
              <a:t>23/04/2018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149B7-5C7F-7042-A127-A3BB95F288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573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CB1F-DB1D-F445-8274-06102A989F1E}" type="datetimeFigureOut">
              <a:rPr lang="fr-FR" smtClean="0"/>
              <a:t>23/04/2018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149B7-5C7F-7042-A127-A3BB95F288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25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CB1F-DB1D-F445-8274-06102A989F1E}" type="datetimeFigureOut">
              <a:rPr lang="fr-FR" smtClean="0"/>
              <a:t>23/04/2018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149B7-5C7F-7042-A127-A3BB95F288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872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CB1F-DB1D-F445-8274-06102A989F1E}" type="datetimeFigureOut">
              <a:rPr lang="fr-FR" smtClean="0"/>
              <a:t>23/04/2018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149B7-5C7F-7042-A127-A3BB95F288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43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4CB1F-DB1D-F445-8274-06102A989F1E}" type="datetimeFigureOut">
              <a:rPr lang="fr-FR" smtClean="0"/>
              <a:t>23/04/2018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149B7-5C7F-7042-A127-A3BB95F288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634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4CB1F-DB1D-F445-8274-06102A989F1E}" type="datetimeFigureOut">
              <a:rPr lang="fr-FR" smtClean="0"/>
              <a:t>23/04/2018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149B7-5C7F-7042-A127-A3BB95F288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3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4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16.png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9689EF-A36E-D743-BF65-031834F32C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613C16-C628-9242-9C07-04017A8120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470349-1E44-8247-BAEF-0DFF2186E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6BA8C96-CD55-D04C-9C82-224A7BBD9035}"/>
              </a:ext>
            </a:extLst>
          </p:cNvPr>
          <p:cNvSpPr txBox="1"/>
          <p:nvPr/>
        </p:nvSpPr>
        <p:spPr>
          <a:xfrm>
            <a:off x="1524000" y="460643"/>
            <a:ext cx="7101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1">
                    <a:lumMod val="50000"/>
                  </a:schemeClr>
                </a:solidFill>
              </a:rPr>
              <a:t>Projet OISEAU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DE2221B-9E90-154F-B326-13E6CF78D7B3}"/>
              </a:ext>
            </a:extLst>
          </p:cNvPr>
          <p:cNvSpPr txBox="1"/>
          <p:nvPr/>
        </p:nvSpPr>
        <p:spPr>
          <a:xfrm>
            <a:off x="1567543" y="1876157"/>
            <a:ext cx="7057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accent1">
                    <a:lumMod val="50000"/>
                  </a:schemeClr>
                </a:solidFill>
              </a:rPr>
              <a:t>Régulation intra-parcellaire</a:t>
            </a:r>
          </a:p>
        </p:txBody>
      </p:sp>
    </p:spTree>
    <p:extLst>
      <p:ext uri="{BB962C8B-B14F-4D97-AF65-F5344CB8AC3E}">
        <p14:creationId xmlns:p14="http://schemas.microsoft.com/office/powerpoint/2010/main" val="3447675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197608" y="118791"/>
            <a:ext cx="2859194" cy="885553"/>
            <a:chOff x="304864" y="2371600"/>
            <a:chExt cx="2859194" cy="885553"/>
          </a:xfrm>
        </p:grpSpPr>
        <p:sp>
          <p:nvSpPr>
            <p:cNvPr id="4" name="ZoneTexte 3"/>
            <p:cNvSpPr txBox="1"/>
            <p:nvPr/>
          </p:nvSpPr>
          <p:spPr>
            <a:xfrm>
              <a:off x="637404" y="2641600"/>
              <a:ext cx="2526654" cy="61555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u="sng" dirty="0">
                  <a:solidFill>
                    <a:schemeClr val="accent1">
                      <a:lumMod val="50000"/>
                    </a:schemeClr>
                  </a:solidFill>
                </a:rPr>
                <a:t>Saisie des données :</a:t>
              </a:r>
            </a:p>
            <a:p>
              <a:r>
                <a:rPr lang="fr-FR" sz="1600" dirty="0"/>
                <a:t>Parcellaire</a:t>
              </a:r>
            </a:p>
          </p:txBody>
        </p:sp>
        <p:sp>
          <p:nvSpPr>
            <p:cNvPr id="5" name="Ellipse 4"/>
            <p:cNvSpPr>
              <a:spLocks noChangeAspect="1"/>
            </p:cNvSpPr>
            <p:nvPr/>
          </p:nvSpPr>
          <p:spPr>
            <a:xfrm>
              <a:off x="304864" y="2371600"/>
              <a:ext cx="540000" cy="540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</a:t>
              </a:r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066" y="1004344"/>
            <a:ext cx="6782850" cy="345264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84" y="2725023"/>
            <a:ext cx="6809761" cy="3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67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8" y="2753341"/>
            <a:ext cx="6120130" cy="396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r 2"/>
          <p:cNvGrpSpPr/>
          <p:nvPr/>
        </p:nvGrpSpPr>
        <p:grpSpPr>
          <a:xfrm>
            <a:off x="197608" y="118791"/>
            <a:ext cx="2695687" cy="885553"/>
            <a:chOff x="304864" y="2371600"/>
            <a:chExt cx="2695687" cy="885553"/>
          </a:xfrm>
        </p:grpSpPr>
        <p:sp>
          <p:nvSpPr>
            <p:cNvPr id="4" name="ZoneTexte 3"/>
            <p:cNvSpPr txBox="1"/>
            <p:nvPr/>
          </p:nvSpPr>
          <p:spPr>
            <a:xfrm>
              <a:off x="800910" y="2641600"/>
              <a:ext cx="2199641" cy="61555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u="sng" dirty="0">
                  <a:solidFill>
                    <a:schemeClr val="accent1">
                      <a:lumMod val="50000"/>
                    </a:schemeClr>
                  </a:solidFill>
                </a:rPr>
                <a:t>Saisie des données :</a:t>
              </a:r>
            </a:p>
            <a:p>
              <a:r>
                <a:rPr lang="fr-FR" sz="1600" dirty="0"/>
                <a:t>Matériel</a:t>
              </a:r>
            </a:p>
          </p:txBody>
        </p:sp>
        <p:sp>
          <p:nvSpPr>
            <p:cNvPr id="5" name="Ellipse 4"/>
            <p:cNvSpPr>
              <a:spLocks noChangeAspect="1"/>
            </p:cNvSpPr>
            <p:nvPr/>
          </p:nvSpPr>
          <p:spPr>
            <a:xfrm>
              <a:off x="304864" y="2371600"/>
              <a:ext cx="540000" cy="540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</a:t>
              </a:r>
            </a:p>
          </p:txBody>
        </p:sp>
      </p:grpSp>
      <p:pic>
        <p:nvPicPr>
          <p:cNvPr id="6" name="Imag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808" y="118791"/>
            <a:ext cx="3860689" cy="2431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835" y="2756647"/>
            <a:ext cx="5622253" cy="3962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926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97608" y="118791"/>
            <a:ext cx="2695687" cy="885553"/>
            <a:chOff x="304864" y="2371600"/>
            <a:chExt cx="2695687" cy="885553"/>
          </a:xfrm>
        </p:grpSpPr>
        <p:sp>
          <p:nvSpPr>
            <p:cNvPr id="3" name="ZoneTexte 2"/>
            <p:cNvSpPr txBox="1"/>
            <p:nvPr/>
          </p:nvSpPr>
          <p:spPr>
            <a:xfrm>
              <a:off x="800910" y="2641600"/>
              <a:ext cx="2199641" cy="61555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u="sng" dirty="0">
                  <a:solidFill>
                    <a:schemeClr val="accent1">
                      <a:lumMod val="50000"/>
                    </a:schemeClr>
                  </a:solidFill>
                </a:rPr>
                <a:t>Saisie des données :</a:t>
              </a:r>
            </a:p>
            <a:p>
              <a:r>
                <a:rPr lang="fr-FR" sz="1600" dirty="0"/>
                <a:t>Produits</a:t>
              </a:r>
            </a:p>
          </p:txBody>
        </p:sp>
        <p:sp>
          <p:nvSpPr>
            <p:cNvPr id="4" name="Ellipse 3"/>
            <p:cNvSpPr>
              <a:spLocks noChangeAspect="1"/>
            </p:cNvSpPr>
            <p:nvPr/>
          </p:nvSpPr>
          <p:spPr>
            <a:xfrm>
              <a:off x="304864" y="2371600"/>
              <a:ext cx="540000" cy="540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</a:t>
              </a: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11" y="1567068"/>
            <a:ext cx="5899639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94" y="1567068"/>
            <a:ext cx="5629835" cy="39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4090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46236" y="142069"/>
            <a:ext cx="3683642" cy="947108"/>
            <a:chOff x="-745807" y="2384298"/>
            <a:chExt cx="3683642" cy="947108"/>
          </a:xfrm>
        </p:grpSpPr>
        <p:sp>
          <p:nvSpPr>
            <p:cNvPr id="3" name="ZoneTexte 2"/>
            <p:cNvSpPr txBox="1"/>
            <p:nvPr/>
          </p:nvSpPr>
          <p:spPr>
            <a:xfrm>
              <a:off x="-505693" y="2469632"/>
              <a:ext cx="3443528" cy="861774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u="sng" dirty="0">
                  <a:solidFill>
                    <a:schemeClr val="accent4">
                      <a:lumMod val="75000"/>
                    </a:schemeClr>
                  </a:solidFill>
                </a:rPr>
                <a:t>Préparation de l’intervention :</a:t>
              </a:r>
            </a:p>
            <a:p>
              <a:pPr marL="12700"/>
              <a:r>
                <a:rPr lang="fr-FR" sz="1600" dirty="0"/>
                <a:t>     Matériel</a:t>
              </a:r>
            </a:p>
            <a:p>
              <a:pPr marL="12700"/>
              <a:r>
                <a:rPr lang="fr-FR" sz="1600" dirty="0"/>
                <a:t>     Réglages</a:t>
              </a:r>
            </a:p>
          </p:txBody>
        </p:sp>
        <p:sp>
          <p:nvSpPr>
            <p:cNvPr id="4" name="Ellipse 3"/>
            <p:cNvSpPr>
              <a:spLocks noChangeAspect="1"/>
            </p:cNvSpPr>
            <p:nvPr/>
          </p:nvSpPr>
          <p:spPr>
            <a:xfrm>
              <a:off x="-745807" y="2384298"/>
              <a:ext cx="540000" cy="540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2</a:t>
              </a:r>
            </a:p>
          </p:txBody>
        </p:sp>
      </p:grpSp>
      <p:pic>
        <p:nvPicPr>
          <p:cNvPr id="5" name="Imag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86" y="1485513"/>
            <a:ext cx="5579227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016" y="1485513"/>
            <a:ext cx="5867041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8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46236" y="142069"/>
            <a:ext cx="3829416" cy="700887"/>
            <a:chOff x="-745807" y="2384298"/>
            <a:chExt cx="3829416" cy="700887"/>
          </a:xfrm>
        </p:grpSpPr>
        <p:sp>
          <p:nvSpPr>
            <p:cNvPr id="3" name="ZoneTexte 2"/>
            <p:cNvSpPr txBox="1"/>
            <p:nvPr/>
          </p:nvSpPr>
          <p:spPr>
            <a:xfrm>
              <a:off x="-505693" y="2469632"/>
              <a:ext cx="3589302" cy="615553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u="sng" dirty="0">
                  <a:solidFill>
                    <a:schemeClr val="accent4">
                      <a:lumMod val="75000"/>
                    </a:schemeClr>
                  </a:solidFill>
                </a:rPr>
                <a:t>Préparation de l’intervention :</a:t>
              </a:r>
            </a:p>
            <a:p>
              <a:pPr marL="12700"/>
              <a:r>
                <a:rPr lang="fr-FR" sz="1600" dirty="0"/>
                <a:t>      Parcelles</a:t>
              </a:r>
            </a:p>
          </p:txBody>
        </p:sp>
        <p:sp>
          <p:nvSpPr>
            <p:cNvPr id="4" name="Ellipse 3"/>
            <p:cNvSpPr>
              <a:spLocks noChangeAspect="1"/>
            </p:cNvSpPr>
            <p:nvPr/>
          </p:nvSpPr>
          <p:spPr>
            <a:xfrm>
              <a:off x="-745807" y="2384298"/>
              <a:ext cx="540000" cy="540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2</a:t>
              </a: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76" y="1338467"/>
            <a:ext cx="5821247" cy="39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517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46236" y="142069"/>
            <a:ext cx="4001694" cy="700887"/>
            <a:chOff x="-745807" y="2384298"/>
            <a:chExt cx="4001694" cy="700887"/>
          </a:xfrm>
        </p:grpSpPr>
        <p:sp>
          <p:nvSpPr>
            <p:cNvPr id="3" name="ZoneTexte 2"/>
            <p:cNvSpPr txBox="1"/>
            <p:nvPr/>
          </p:nvSpPr>
          <p:spPr>
            <a:xfrm>
              <a:off x="-505693" y="2469632"/>
              <a:ext cx="3761580" cy="615553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u="sng" dirty="0">
                  <a:solidFill>
                    <a:schemeClr val="accent4">
                      <a:lumMod val="75000"/>
                    </a:schemeClr>
                  </a:solidFill>
                </a:rPr>
                <a:t>Préparation de l’intervention :</a:t>
              </a:r>
            </a:p>
            <a:p>
              <a:pPr marL="12700"/>
              <a:r>
                <a:rPr lang="fr-FR" sz="1600" dirty="0"/>
                <a:t>       Produits</a:t>
              </a:r>
            </a:p>
          </p:txBody>
        </p:sp>
        <p:sp>
          <p:nvSpPr>
            <p:cNvPr id="4" name="Ellipse 3"/>
            <p:cNvSpPr>
              <a:spLocks noChangeAspect="1"/>
            </p:cNvSpPr>
            <p:nvPr/>
          </p:nvSpPr>
          <p:spPr>
            <a:xfrm>
              <a:off x="-745807" y="2384298"/>
              <a:ext cx="540000" cy="540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2</a:t>
              </a: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36" y="1379827"/>
            <a:ext cx="5824351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656" y="119827"/>
            <a:ext cx="4765378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209" y="3494297"/>
            <a:ext cx="4804116" cy="32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9034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05896" y="109796"/>
            <a:ext cx="4705189" cy="1131774"/>
            <a:chOff x="-745807" y="2384298"/>
            <a:chExt cx="4705189" cy="1131774"/>
          </a:xfrm>
        </p:grpSpPr>
        <p:sp>
          <p:nvSpPr>
            <p:cNvPr id="3" name="ZoneTexte 2"/>
            <p:cNvSpPr txBox="1"/>
            <p:nvPr/>
          </p:nvSpPr>
          <p:spPr>
            <a:xfrm>
              <a:off x="-475807" y="2654298"/>
              <a:ext cx="4435189" cy="861774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u="sng" dirty="0">
                  <a:solidFill>
                    <a:schemeClr val="accent3"/>
                  </a:solidFill>
                </a:rPr>
                <a:t>Réalisation de l’intervention :</a:t>
              </a:r>
            </a:p>
            <a:p>
              <a:r>
                <a:rPr lang="fr-FR" sz="1600" dirty="0"/>
                <a:t>Préparation du pulvérisateur : bouillie</a:t>
              </a:r>
            </a:p>
            <a:p>
              <a:r>
                <a:rPr lang="fr-FR" sz="1600" dirty="0"/>
                <a:t>		               test fonctionnement</a:t>
              </a:r>
            </a:p>
          </p:txBody>
        </p:sp>
        <p:sp>
          <p:nvSpPr>
            <p:cNvPr id="4" name="Ellipse 3"/>
            <p:cNvSpPr>
              <a:spLocks noChangeAspect="1"/>
            </p:cNvSpPr>
            <p:nvPr/>
          </p:nvSpPr>
          <p:spPr>
            <a:xfrm>
              <a:off x="-745807" y="2384298"/>
              <a:ext cx="540000" cy="5400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3</a:t>
              </a: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6" y="1647750"/>
            <a:ext cx="5842979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47750"/>
            <a:ext cx="5885668" cy="39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6815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50" y="1486174"/>
            <a:ext cx="5856950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811" y="1485513"/>
            <a:ext cx="5512453" cy="396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er 3"/>
          <p:cNvGrpSpPr/>
          <p:nvPr/>
        </p:nvGrpSpPr>
        <p:grpSpPr>
          <a:xfrm>
            <a:off x="105896" y="109796"/>
            <a:ext cx="3848588" cy="885553"/>
            <a:chOff x="-745807" y="2384298"/>
            <a:chExt cx="3487293" cy="885553"/>
          </a:xfrm>
        </p:grpSpPr>
        <p:sp>
          <p:nvSpPr>
            <p:cNvPr id="5" name="ZoneTexte 4"/>
            <p:cNvSpPr txBox="1"/>
            <p:nvPr/>
          </p:nvSpPr>
          <p:spPr>
            <a:xfrm>
              <a:off x="-655739" y="2654298"/>
              <a:ext cx="3397225" cy="615553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u="sng" dirty="0">
                  <a:solidFill>
                    <a:schemeClr val="accent3"/>
                  </a:solidFill>
                </a:rPr>
                <a:t>Réalisation de l’intervention :</a:t>
              </a:r>
            </a:p>
            <a:p>
              <a:r>
                <a:rPr lang="fr-FR" sz="1600" dirty="0"/>
                <a:t>         Réalisation du traitement</a:t>
              </a:r>
            </a:p>
          </p:txBody>
        </p:sp>
        <p:sp>
          <p:nvSpPr>
            <p:cNvPr id="6" name="Ellipse 5"/>
            <p:cNvSpPr>
              <a:spLocks noChangeAspect="1"/>
            </p:cNvSpPr>
            <p:nvPr/>
          </p:nvSpPr>
          <p:spPr>
            <a:xfrm>
              <a:off x="-745807" y="2384298"/>
              <a:ext cx="540000" cy="5400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3078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/>
          <a:stretch>
            <a:fillRect/>
          </a:stretch>
        </p:blipFill>
        <p:spPr>
          <a:xfrm>
            <a:off x="563694" y="1845628"/>
            <a:ext cx="4771390" cy="3239770"/>
          </a:xfrm>
          <a:prstGeom prst="rect">
            <a:avLst/>
          </a:prstGeom>
        </p:spPr>
      </p:pic>
      <p:pic>
        <p:nvPicPr>
          <p:cNvPr id="3" name="Image 2"/>
          <p:cNvPicPr/>
          <p:nvPr/>
        </p:nvPicPr>
        <p:blipFill>
          <a:blip r:embed="rId3"/>
          <a:stretch>
            <a:fillRect/>
          </a:stretch>
        </p:blipFill>
        <p:spPr>
          <a:xfrm>
            <a:off x="6194322" y="1845628"/>
            <a:ext cx="4835525" cy="3239770"/>
          </a:xfrm>
          <a:prstGeom prst="rect">
            <a:avLst/>
          </a:prstGeom>
        </p:spPr>
      </p:pic>
      <p:grpSp>
        <p:nvGrpSpPr>
          <p:cNvPr id="8" name="Grouper 7"/>
          <p:cNvGrpSpPr/>
          <p:nvPr/>
        </p:nvGrpSpPr>
        <p:grpSpPr>
          <a:xfrm>
            <a:off x="105896" y="109796"/>
            <a:ext cx="3789209" cy="885553"/>
            <a:chOff x="-745807" y="2384298"/>
            <a:chExt cx="3789209" cy="885553"/>
          </a:xfrm>
        </p:grpSpPr>
        <p:sp>
          <p:nvSpPr>
            <p:cNvPr id="9" name="ZoneTexte 8"/>
            <p:cNvSpPr txBox="1"/>
            <p:nvPr/>
          </p:nvSpPr>
          <p:spPr>
            <a:xfrm>
              <a:off x="-655739" y="2654298"/>
              <a:ext cx="3699141" cy="615553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u="sng" dirty="0">
                  <a:solidFill>
                    <a:schemeClr val="accent3"/>
                  </a:solidFill>
                </a:rPr>
                <a:t>Réalisation de l’intervention :</a:t>
              </a:r>
            </a:p>
            <a:p>
              <a:r>
                <a:rPr lang="fr-FR" sz="1600" dirty="0"/>
                <a:t>         Réalisation du traitement</a:t>
              </a:r>
            </a:p>
          </p:txBody>
        </p:sp>
        <p:sp>
          <p:nvSpPr>
            <p:cNvPr id="10" name="Ellipse 9"/>
            <p:cNvSpPr>
              <a:spLocks noChangeAspect="1"/>
            </p:cNvSpPr>
            <p:nvPr/>
          </p:nvSpPr>
          <p:spPr>
            <a:xfrm>
              <a:off x="-745807" y="2384298"/>
              <a:ext cx="540000" cy="5400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6435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2BF895F-232D-204D-AE3D-2D43FB307EC0}"/>
              </a:ext>
            </a:extLst>
          </p:cNvPr>
          <p:cNvSpPr txBox="1"/>
          <p:nvPr/>
        </p:nvSpPr>
        <p:spPr>
          <a:xfrm>
            <a:off x="2576052" y="3008671"/>
            <a:ext cx="838203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3200" dirty="0"/>
              <a:t>Solution abordable, utilisation matériel existant</a:t>
            </a:r>
          </a:p>
          <a:p>
            <a:pPr marL="285750" indent="-285750">
              <a:buFontTx/>
              <a:buChar char="-"/>
            </a:pPr>
            <a:endParaRPr lang="fr-FR" sz="3200" dirty="0"/>
          </a:p>
          <a:p>
            <a:pPr marL="285750" indent="-285750">
              <a:buFontTx/>
              <a:buChar char="-"/>
            </a:pPr>
            <a:r>
              <a:rPr lang="fr-FR" sz="3200" dirty="0"/>
              <a:t>Facilité d’utilisation : complexité masquée</a:t>
            </a:r>
          </a:p>
          <a:p>
            <a:pPr marL="285750" indent="-285750">
              <a:buFontTx/>
              <a:buChar char="-"/>
            </a:pPr>
            <a:endParaRPr lang="fr-FR" sz="3200" dirty="0"/>
          </a:p>
          <a:p>
            <a:pPr marL="285750" indent="-285750">
              <a:buFontTx/>
              <a:buChar char="-"/>
            </a:pPr>
            <a:r>
              <a:rPr lang="fr-FR" sz="3200" dirty="0"/>
              <a:t>Service complet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F685C15-39BC-134C-95E7-60BC8910946B}"/>
              </a:ext>
            </a:extLst>
          </p:cNvPr>
          <p:cNvSpPr txBox="1"/>
          <p:nvPr/>
        </p:nvSpPr>
        <p:spPr>
          <a:xfrm>
            <a:off x="3285685" y="678426"/>
            <a:ext cx="5249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Viticulture de précision :</a:t>
            </a:r>
          </a:p>
        </p:txBody>
      </p:sp>
    </p:spTree>
    <p:extLst>
      <p:ext uri="{BB962C8B-B14F-4D97-AF65-F5344CB8AC3E}">
        <p14:creationId xmlns:p14="http://schemas.microsoft.com/office/powerpoint/2010/main" val="1235479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8E8434-BBE3-3347-A8E6-B22902A09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Complémentarité des compétences</a:t>
            </a:r>
          </a:p>
        </p:txBody>
      </p:sp>
      <p:pic>
        <p:nvPicPr>
          <p:cNvPr id="4" name="Picture 2" descr="Afficher l'image d'origine">
            <a:extLst>
              <a:ext uri="{FF2B5EF4-FFF2-40B4-BE49-F238E27FC236}">
                <a16:creationId xmlns:a16="http://schemas.microsoft.com/office/drawing/2014/main" id="{5060E64D-5BAE-BE45-9B0F-F3EC0F1FA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043" y="2204506"/>
            <a:ext cx="2118768" cy="151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V:\BD Photos\Logos Buzet + visuels\S'engager autrement !\LOGOS FRANCAIS\Buzet s'engager.jpg">
            <a:extLst>
              <a:ext uri="{FF2B5EF4-FFF2-40B4-BE49-F238E27FC236}">
                <a16:creationId xmlns:a16="http://schemas.microsoft.com/office/drawing/2014/main" id="{D76277F4-884B-264E-B49C-ADC383EB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00" y="2390056"/>
            <a:ext cx="1534904" cy="11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07DC7AA-A6E2-7A41-A962-A721C667D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584" y="2567358"/>
            <a:ext cx="2527670" cy="787097"/>
          </a:xfrm>
          <a:prstGeom prst="rect">
            <a:avLst/>
          </a:prstGeom>
        </p:spPr>
      </p:pic>
      <p:pic>
        <p:nvPicPr>
          <p:cNvPr id="9" name="Picture 7" descr="Afficher l'image d'origine">
            <a:extLst>
              <a:ext uri="{FF2B5EF4-FFF2-40B4-BE49-F238E27FC236}">
                <a16:creationId xmlns:a16="http://schemas.microsoft.com/office/drawing/2014/main" id="{C316C90D-9A8C-F54D-A9C8-6A620103C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043" y="4231126"/>
            <a:ext cx="2110686" cy="96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2C606AA-F4B2-7647-B31E-04F532A90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0461" y="4231125"/>
            <a:ext cx="2663916" cy="102236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3F88F7F-7358-EE44-BB8D-A0544BEFC4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2705" y="4311137"/>
            <a:ext cx="2853895" cy="8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60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AEBF862-B8F4-D84A-A73A-42D79A86C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714" y="5317646"/>
            <a:ext cx="2351344" cy="11052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09C5C8-F294-7841-ADD1-E998926BA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560" y="5522173"/>
            <a:ext cx="1564558" cy="77559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FB1F39A-BBCF-E143-8CAC-2E8C63806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620" y="5427906"/>
            <a:ext cx="2148553" cy="86986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F89FEC9-C895-4947-9586-36C3F2BA0B6A}"/>
              </a:ext>
            </a:extLst>
          </p:cNvPr>
          <p:cNvSpPr txBox="1"/>
          <p:nvPr/>
        </p:nvSpPr>
        <p:spPr>
          <a:xfrm>
            <a:off x="856631" y="4748980"/>
            <a:ext cx="2008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Avec le soutien de :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9A35E55-D73D-6745-9388-3CD96281D499}"/>
              </a:ext>
            </a:extLst>
          </p:cNvPr>
          <p:cNvSpPr txBox="1"/>
          <p:nvPr/>
        </p:nvSpPr>
        <p:spPr>
          <a:xfrm>
            <a:off x="4372601" y="2723536"/>
            <a:ext cx="3746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975457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8E8434-BBE3-3347-A8E6-B22902A09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97209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latin typeface="Avenir Roman"/>
                <a:cs typeface="Avenir Roman"/>
              </a:rPr>
              <a:t>OISEAU : </a:t>
            </a:r>
            <a:r>
              <a:rPr lang="fr-FR" sz="3600" dirty="0" err="1">
                <a:latin typeface="Avenir Roman"/>
                <a:cs typeface="Avenir Roman"/>
              </a:rPr>
              <a:t>OptimISation</a:t>
            </a:r>
            <a:r>
              <a:rPr lang="fr-FR" sz="3600" dirty="0">
                <a:latin typeface="Avenir Roman"/>
                <a:cs typeface="Avenir Roman"/>
              </a:rPr>
              <a:t> de l’Epandage Automatisé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F89E8E-60BE-844B-BEC0-346AD9C2D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Roman"/>
                <a:cs typeface="Avenir Roman"/>
              </a:rPr>
              <a:t>Enjeux: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fr-FR" sz="1800" dirty="0">
                <a:latin typeface="Avenir Roman"/>
                <a:cs typeface="Avenir Roman"/>
              </a:rPr>
              <a:t>Réduction des intrants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fr-FR" sz="1800" dirty="0">
                <a:latin typeface="Avenir Roman"/>
                <a:cs typeface="Avenir Roman"/>
              </a:rPr>
              <a:t>Assistance à la conduite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fr-FR" sz="1800" dirty="0">
                <a:latin typeface="Avenir Roman"/>
                <a:cs typeface="Avenir Roman"/>
              </a:rPr>
              <a:t>Viticulture de précision</a:t>
            </a:r>
            <a:endParaRPr lang="fr-FR" sz="1600" dirty="0">
              <a:latin typeface="Avenir Roman"/>
              <a:cs typeface="Avenir Roman"/>
            </a:endParaRPr>
          </a:p>
          <a:p>
            <a:pPr marL="0" indent="0">
              <a:buNone/>
            </a:pPr>
            <a:endParaRPr lang="fr-FR" sz="1600" dirty="0">
              <a:latin typeface="Avenir Roman"/>
              <a:cs typeface="Avenir Roman"/>
            </a:endParaRPr>
          </a:p>
          <a:p>
            <a:pPr marL="0" indent="0">
              <a:buNone/>
            </a:pPr>
            <a:r>
              <a:rPr lang="fr-FR" sz="1800" b="1" dirty="0">
                <a:latin typeface="Avenir Roman"/>
                <a:cs typeface="Avenir Roman"/>
              </a:rPr>
              <a:t>Objectif:</a:t>
            </a:r>
            <a:r>
              <a:rPr lang="fr-FR" sz="1800" dirty="0">
                <a:latin typeface="Avenir Roman"/>
                <a:cs typeface="Avenir Roman"/>
              </a:rPr>
              <a:t> Développement d’un système clé en main d’épandage géo-localisé automatique</a:t>
            </a:r>
          </a:p>
          <a:p>
            <a:pPr>
              <a:buFontTx/>
              <a:buChar char="-"/>
            </a:pPr>
            <a:r>
              <a:rPr lang="fr-FR" sz="1800" u="sng" dirty="0">
                <a:latin typeface="Avenir Roman"/>
                <a:cs typeface="Avenir Roman"/>
              </a:rPr>
              <a:t>Intégré</a:t>
            </a:r>
            <a:r>
              <a:rPr lang="fr-FR" sz="1800" dirty="0">
                <a:latin typeface="Avenir Roman"/>
                <a:cs typeface="Avenir Roman"/>
              </a:rPr>
              <a:t>: de la carte de préconisation à l’asservissement du matériel et la gestion des données d’épandage</a:t>
            </a:r>
          </a:p>
          <a:p>
            <a:pPr>
              <a:buFontTx/>
              <a:buChar char="-"/>
            </a:pPr>
            <a:r>
              <a:rPr lang="fr-FR" sz="1800" u="sng" dirty="0">
                <a:latin typeface="Avenir Roman"/>
                <a:cs typeface="Avenir Roman"/>
              </a:rPr>
              <a:t>Générique</a:t>
            </a:r>
            <a:r>
              <a:rPr lang="fr-FR" sz="1800" dirty="0">
                <a:latin typeface="Avenir Roman"/>
                <a:cs typeface="Avenir Roman"/>
              </a:rPr>
              <a:t>: indépendant des systèmes constructeurs</a:t>
            </a:r>
          </a:p>
          <a:p>
            <a:pPr>
              <a:buFontTx/>
              <a:buChar char="-"/>
            </a:pPr>
            <a:r>
              <a:rPr lang="fr-FR" sz="1800" u="sng" dirty="0">
                <a:latin typeface="Avenir Roman"/>
                <a:cs typeface="Avenir Roman"/>
              </a:rPr>
              <a:t>Ouvert</a:t>
            </a:r>
            <a:r>
              <a:rPr lang="fr-FR" sz="1800" dirty="0">
                <a:latin typeface="Avenir Roman"/>
                <a:cs typeface="Avenir Roman"/>
              </a:rPr>
              <a:t>: le décideur garde la possibilité de prendre la main sur le système</a:t>
            </a:r>
          </a:p>
          <a:p>
            <a:pPr>
              <a:buFontTx/>
              <a:buChar char="-"/>
            </a:pPr>
            <a:r>
              <a:rPr lang="fr-FR" sz="1800" u="sng" dirty="0">
                <a:latin typeface="Avenir Roman"/>
                <a:cs typeface="Avenir Roman"/>
              </a:rPr>
              <a:t>Accessible</a:t>
            </a:r>
            <a:r>
              <a:rPr lang="fr-FR" sz="1800" dirty="0">
                <a:latin typeface="Avenir Roman"/>
                <a:cs typeface="Avenir Roman"/>
              </a:rPr>
              <a:t>: en terme d’utilisation et de coût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806535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2A5F40-1BF7-094A-BD45-414F36B94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Principe</a:t>
            </a:r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EBA8161F-2806-0242-A4AB-0477AE186DC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775153" y="1690688"/>
            <a:ext cx="5651090" cy="2136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dirty="0">
                <a:solidFill>
                  <a:schemeClr val="tx1"/>
                </a:solidFill>
                <a:latin typeface="Avenir Roman"/>
                <a:cs typeface="Avenir Roman"/>
              </a:rPr>
              <a:t>Le boîtier régule la dose :</a:t>
            </a:r>
          </a:p>
          <a:p>
            <a:pPr marL="800100" lvl="1" indent="-342900" algn="l">
              <a:buFont typeface="Arial"/>
              <a:buChar char="•"/>
            </a:pPr>
            <a:r>
              <a:rPr lang="fr-FR" sz="1600" dirty="0">
                <a:solidFill>
                  <a:schemeClr val="tx1"/>
                </a:solidFill>
                <a:latin typeface="Avenir Roman"/>
                <a:cs typeface="Avenir Roman"/>
              </a:rPr>
              <a:t>Sur l’épandage d’engrais ou de fumure</a:t>
            </a:r>
          </a:p>
          <a:p>
            <a:pPr marL="800100" lvl="1" indent="-342900" algn="l">
              <a:buFont typeface="Arial"/>
              <a:buChar char="•"/>
            </a:pPr>
            <a:r>
              <a:rPr lang="fr-FR" sz="1600" dirty="0">
                <a:solidFill>
                  <a:schemeClr val="tx1"/>
                </a:solidFill>
                <a:latin typeface="Avenir Roman"/>
                <a:cs typeface="Avenir Roman"/>
              </a:rPr>
              <a:t>Sur les produits de traitements (pesticides)</a:t>
            </a:r>
          </a:p>
          <a:p>
            <a:pPr algn="l"/>
            <a:r>
              <a:rPr lang="fr-FR" sz="2000" dirty="0">
                <a:solidFill>
                  <a:schemeClr val="tx1"/>
                </a:solidFill>
                <a:latin typeface="Avenir Roman"/>
                <a:cs typeface="Avenir Roman"/>
              </a:rPr>
              <a:t>en fonction de :</a:t>
            </a:r>
          </a:p>
          <a:p>
            <a:pPr marL="800100" lvl="1" indent="-342900" algn="l">
              <a:buFont typeface="Arial"/>
              <a:buChar char="•"/>
            </a:pPr>
            <a:r>
              <a:rPr lang="fr-FR" sz="1600" dirty="0">
                <a:solidFill>
                  <a:schemeClr val="tx1"/>
                </a:solidFill>
                <a:latin typeface="Avenir Roman"/>
                <a:cs typeface="Avenir Roman"/>
              </a:rPr>
              <a:t>La position GPS du tracteur dans la parcelle </a:t>
            </a:r>
          </a:p>
          <a:p>
            <a:pPr marL="800100" lvl="1" indent="-342900" algn="l">
              <a:buFont typeface="Arial"/>
              <a:buChar char="•"/>
            </a:pPr>
            <a:r>
              <a:rPr lang="fr-FR" sz="1600" dirty="0">
                <a:solidFill>
                  <a:schemeClr val="tx1"/>
                </a:solidFill>
                <a:latin typeface="Avenir Roman"/>
                <a:cs typeface="Avenir Roman"/>
              </a:rPr>
              <a:t>La consigne de quantité à apporter à cet endroit</a:t>
            </a:r>
          </a:p>
          <a:p>
            <a:pPr marL="800100" lvl="1" indent="-342900" algn="l">
              <a:buFont typeface="Arial"/>
              <a:buChar char="•"/>
            </a:pPr>
            <a:endParaRPr lang="fr-FR" sz="1600" dirty="0">
              <a:solidFill>
                <a:schemeClr val="tx1"/>
              </a:solidFill>
              <a:latin typeface="Avenir Roman"/>
              <a:cs typeface="Avenir Roman"/>
            </a:endParaRPr>
          </a:p>
          <a:p>
            <a:pPr marL="342900" indent="-342900" algn="l">
              <a:buFont typeface="Arial"/>
              <a:buChar char="•"/>
            </a:pPr>
            <a:endParaRPr lang="fr-FR" sz="2000" dirty="0">
              <a:solidFill>
                <a:schemeClr val="tx1"/>
              </a:solidFill>
              <a:latin typeface="Avenir Roman"/>
              <a:cs typeface="Avenir Roman"/>
            </a:endParaRPr>
          </a:p>
          <a:p>
            <a:pPr algn="l"/>
            <a:endParaRPr lang="fr-FR" sz="2000" dirty="0">
              <a:solidFill>
                <a:schemeClr val="tx1"/>
              </a:solidFill>
              <a:latin typeface="Avenir Roman"/>
              <a:cs typeface="Avenir Roman"/>
            </a:endParaRPr>
          </a:p>
          <a:p>
            <a:pPr algn="l"/>
            <a:endParaRPr lang="fr-FR" sz="2000" dirty="0">
              <a:solidFill>
                <a:schemeClr val="tx1"/>
              </a:solidFill>
              <a:latin typeface="Avenir Roman"/>
              <a:cs typeface="Avenir Roman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D910B2-CAD7-0F41-A8FB-A7C637448B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4192" y="3685066"/>
            <a:ext cx="673715" cy="4560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1B688A-03FF-4147-9FC1-20C422644431}"/>
              </a:ext>
            </a:extLst>
          </p:cNvPr>
          <p:cNvSpPr/>
          <p:nvPr/>
        </p:nvSpPr>
        <p:spPr>
          <a:xfrm>
            <a:off x="6293953" y="4531955"/>
            <a:ext cx="1073790" cy="26502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boîtier</a:t>
            </a:r>
            <a:endParaRPr lang="en-US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5A79555-A4D8-8544-9984-044E142E604A}"/>
              </a:ext>
            </a:extLst>
          </p:cNvPr>
          <p:cNvCxnSpPr/>
          <p:nvPr/>
        </p:nvCxnSpPr>
        <p:spPr>
          <a:xfrm flipH="1">
            <a:off x="4422302" y="4580852"/>
            <a:ext cx="495595" cy="4320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DD9281D4-422F-2C4B-8D85-F1159B77AD8F}"/>
              </a:ext>
            </a:extLst>
          </p:cNvPr>
          <p:cNvSpPr/>
          <p:nvPr/>
        </p:nvSpPr>
        <p:spPr>
          <a:xfrm>
            <a:off x="4778536" y="3888037"/>
            <a:ext cx="1125331" cy="12578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Épandeur</a:t>
            </a:r>
            <a:r>
              <a:rPr lang="en-US" sz="1200" dirty="0"/>
              <a:t> </a:t>
            </a:r>
            <a:r>
              <a:rPr lang="en-US" sz="1200" dirty="0" err="1"/>
              <a:t>ou</a:t>
            </a:r>
            <a:r>
              <a:rPr lang="en-US" sz="1200" dirty="0"/>
              <a:t> </a:t>
            </a:r>
            <a:r>
              <a:rPr lang="en-US" sz="1200" dirty="0" err="1"/>
              <a:t>pulvérisateur</a:t>
            </a:r>
            <a:endParaRPr lang="en-US" sz="1200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AD5F289-4DDB-E841-AA9D-1CEE1506F1F4}"/>
              </a:ext>
            </a:extLst>
          </p:cNvPr>
          <p:cNvCxnSpPr/>
          <p:nvPr/>
        </p:nvCxnSpPr>
        <p:spPr>
          <a:xfrm>
            <a:off x="4258545" y="4480792"/>
            <a:ext cx="506004" cy="3900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0DC7AEF-34A2-D047-9E95-EB6593BEC687}"/>
              </a:ext>
            </a:extLst>
          </p:cNvPr>
          <p:cNvCxnSpPr/>
          <p:nvPr/>
        </p:nvCxnSpPr>
        <p:spPr>
          <a:xfrm flipH="1">
            <a:off x="4167669" y="4518928"/>
            <a:ext cx="103249" cy="60914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742CF7C-BD00-9448-A03C-5717D82AD322}"/>
              </a:ext>
            </a:extLst>
          </p:cNvPr>
          <p:cNvCxnSpPr/>
          <p:nvPr/>
        </p:nvCxnSpPr>
        <p:spPr>
          <a:xfrm flipH="1">
            <a:off x="4321582" y="4615639"/>
            <a:ext cx="103249" cy="60914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ED88DD4-24BD-8D43-B0F8-B6F8F4243F47}"/>
              </a:ext>
            </a:extLst>
          </p:cNvPr>
          <p:cNvCxnSpPr/>
          <p:nvPr/>
        </p:nvCxnSpPr>
        <p:spPr>
          <a:xfrm flipH="1">
            <a:off x="4462533" y="4726130"/>
            <a:ext cx="103249" cy="60914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7A18FB3-E3E7-6E45-9479-9FA1E363F9BB}"/>
              </a:ext>
            </a:extLst>
          </p:cNvPr>
          <p:cNvCxnSpPr/>
          <p:nvPr/>
        </p:nvCxnSpPr>
        <p:spPr>
          <a:xfrm flipH="1">
            <a:off x="4611867" y="4869180"/>
            <a:ext cx="103249" cy="60914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er 21">
            <a:extLst>
              <a:ext uri="{FF2B5EF4-FFF2-40B4-BE49-F238E27FC236}">
                <a16:creationId xmlns:a16="http://schemas.microsoft.com/office/drawing/2014/main" id="{E1761D5C-D803-784D-8A06-8DF17B4A4E24}"/>
              </a:ext>
            </a:extLst>
          </p:cNvPr>
          <p:cNvGrpSpPr/>
          <p:nvPr/>
        </p:nvGrpSpPr>
        <p:grpSpPr>
          <a:xfrm>
            <a:off x="7631080" y="4123672"/>
            <a:ext cx="1590325" cy="1081591"/>
            <a:chOff x="3822480" y="3751480"/>
            <a:chExt cx="1590325" cy="1081591"/>
          </a:xfrm>
        </p:grpSpPr>
        <p:grpSp>
          <p:nvGrpSpPr>
            <p:cNvPr id="15" name="Grouper 20">
              <a:extLst>
                <a:ext uri="{FF2B5EF4-FFF2-40B4-BE49-F238E27FC236}">
                  <a16:creationId xmlns:a16="http://schemas.microsoft.com/office/drawing/2014/main" id="{42999EB7-2F9F-1843-A647-5771F114123A}"/>
                </a:ext>
              </a:extLst>
            </p:cNvPr>
            <p:cNvGrpSpPr/>
            <p:nvPr/>
          </p:nvGrpSpPr>
          <p:grpSpPr>
            <a:xfrm>
              <a:off x="3822480" y="3751480"/>
              <a:ext cx="1590325" cy="1081591"/>
              <a:chOff x="3822480" y="3751480"/>
              <a:chExt cx="1590325" cy="1081591"/>
            </a:xfrm>
          </p:grpSpPr>
          <p:sp>
            <p:nvSpPr>
              <p:cNvPr id="17" name="Shape 267">
                <a:extLst>
                  <a:ext uri="{FF2B5EF4-FFF2-40B4-BE49-F238E27FC236}">
                    <a16:creationId xmlns:a16="http://schemas.microsoft.com/office/drawing/2014/main" id="{5F3640E0-EDA6-8C43-94C2-2B6F869190CA}"/>
                  </a:ext>
                </a:extLst>
              </p:cNvPr>
              <p:cNvSpPr/>
              <p:nvPr/>
            </p:nvSpPr>
            <p:spPr>
              <a:xfrm rot="5400000">
                <a:off x="4076847" y="3497113"/>
                <a:ext cx="1081591" cy="1590325"/>
              </a:xfrm>
              <a:custGeom>
                <a:avLst/>
                <a:gdLst/>
                <a:ahLst/>
                <a:cxnLst/>
                <a:rect l="0" t="0" r="0" b="0"/>
                <a:pathLst>
                  <a:path w="60958" h="86210" extrusionOk="0">
                    <a:moveTo>
                      <a:pt x="28985" y="3938"/>
                    </a:moveTo>
                    <a:lnTo>
                      <a:pt x="29189" y="4006"/>
                    </a:lnTo>
                    <a:lnTo>
                      <a:pt x="29189" y="4141"/>
                    </a:lnTo>
                    <a:lnTo>
                      <a:pt x="29189" y="4277"/>
                    </a:lnTo>
                    <a:lnTo>
                      <a:pt x="28985" y="4345"/>
                    </a:lnTo>
                    <a:lnTo>
                      <a:pt x="28850" y="4277"/>
                    </a:lnTo>
                    <a:lnTo>
                      <a:pt x="28782" y="4141"/>
                    </a:lnTo>
                    <a:lnTo>
                      <a:pt x="28850" y="4006"/>
                    </a:lnTo>
                    <a:lnTo>
                      <a:pt x="28985" y="3938"/>
                    </a:lnTo>
                    <a:close/>
                    <a:moveTo>
                      <a:pt x="30479" y="3734"/>
                    </a:moveTo>
                    <a:lnTo>
                      <a:pt x="30615" y="3802"/>
                    </a:lnTo>
                    <a:lnTo>
                      <a:pt x="30750" y="3870"/>
                    </a:lnTo>
                    <a:lnTo>
                      <a:pt x="30818" y="4006"/>
                    </a:lnTo>
                    <a:lnTo>
                      <a:pt x="30818" y="4141"/>
                    </a:lnTo>
                    <a:lnTo>
                      <a:pt x="30818" y="4277"/>
                    </a:lnTo>
                    <a:lnTo>
                      <a:pt x="30750" y="4345"/>
                    </a:lnTo>
                    <a:lnTo>
                      <a:pt x="30615" y="4481"/>
                    </a:lnTo>
                    <a:lnTo>
                      <a:pt x="30343" y="4481"/>
                    </a:lnTo>
                    <a:lnTo>
                      <a:pt x="30207" y="4345"/>
                    </a:lnTo>
                    <a:lnTo>
                      <a:pt x="30139" y="4277"/>
                    </a:lnTo>
                    <a:lnTo>
                      <a:pt x="30139" y="4141"/>
                    </a:lnTo>
                    <a:lnTo>
                      <a:pt x="30139" y="4006"/>
                    </a:lnTo>
                    <a:lnTo>
                      <a:pt x="30207" y="3870"/>
                    </a:lnTo>
                    <a:lnTo>
                      <a:pt x="30343" y="3802"/>
                    </a:lnTo>
                    <a:lnTo>
                      <a:pt x="30479" y="3734"/>
                    </a:lnTo>
                    <a:close/>
                    <a:moveTo>
                      <a:pt x="56885" y="7943"/>
                    </a:moveTo>
                    <a:lnTo>
                      <a:pt x="56885" y="78132"/>
                    </a:lnTo>
                    <a:lnTo>
                      <a:pt x="56817" y="78200"/>
                    </a:lnTo>
                    <a:lnTo>
                      <a:pt x="4209" y="78200"/>
                    </a:lnTo>
                    <a:lnTo>
                      <a:pt x="4141" y="78132"/>
                    </a:lnTo>
                    <a:lnTo>
                      <a:pt x="4141" y="7943"/>
                    </a:lnTo>
                    <a:close/>
                    <a:moveTo>
                      <a:pt x="30479" y="80440"/>
                    </a:moveTo>
                    <a:lnTo>
                      <a:pt x="30071" y="80508"/>
                    </a:lnTo>
                    <a:lnTo>
                      <a:pt x="29732" y="80576"/>
                    </a:lnTo>
                    <a:lnTo>
                      <a:pt x="29461" y="80779"/>
                    </a:lnTo>
                    <a:lnTo>
                      <a:pt x="29189" y="80983"/>
                    </a:lnTo>
                    <a:lnTo>
                      <a:pt x="28917" y="81255"/>
                    </a:lnTo>
                    <a:lnTo>
                      <a:pt x="28782" y="81594"/>
                    </a:lnTo>
                    <a:lnTo>
                      <a:pt x="28646" y="81933"/>
                    </a:lnTo>
                    <a:lnTo>
                      <a:pt x="28646" y="82273"/>
                    </a:lnTo>
                    <a:lnTo>
                      <a:pt x="28646" y="82341"/>
                    </a:lnTo>
                    <a:lnTo>
                      <a:pt x="28646" y="82680"/>
                    </a:lnTo>
                    <a:lnTo>
                      <a:pt x="28782" y="83020"/>
                    </a:lnTo>
                    <a:lnTo>
                      <a:pt x="28985" y="83291"/>
                    </a:lnTo>
                    <a:lnTo>
                      <a:pt x="29189" y="83563"/>
                    </a:lnTo>
                    <a:lnTo>
                      <a:pt x="29461" y="83834"/>
                    </a:lnTo>
                    <a:lnTo>
                      <a:pt x="29800" y="83970"/>
                    </a:lnTo>
                    <a:lnTo>
                      <a:pt x="30139" y="84106"/>
                    </a:lnTo>
                    <a:lnTo>
                      <a:pt x="30818" y="84106"/>
                    </a:lnTo>
                    <a:lnTo>
                      <a:pt x="31158" y="83970"/>
                    </a:lnTo>
                    <a:lnTo>
                      <a:pt x="31497" y="83766"/>
                    </a:lnTo>
                    <a:lnTo>
                      <a:pt x="31768" y="83563"/>
                    </a:lnTo>
                    <a:lnTo>
                      <a:pt x="31972" y="83291"/>
                    </a:lnTo>
                    <a:lnTo>
                      <a:pt x="32176" y="83020"/>
                    </a:lnTo>
                    <a:lnTo>
                      <a:pt x="32244" y="82612"/>
                    </a:lnTo>
                    <a:lnTo>
                      <a:pt x="32312" y="82273"/>
                    </a:lnTo>
                    <a:lnTo>
                      <a:pt x="32244" y="81933"/>
                    </a:lnTo>
                    <a:lnTo>
                      <a:pt x="32176" y="81594"/>
                    </a:lnTo>
                    <a:lnTo>
                      <a:pt x="31972" y="81255"/>
                    </a:lnTo>
                    <a:lnTo>
                      <a:pt x="31768" y="80983"/>
                    </a:lnTo>
                    <a:lnTo>
                      <a:pt x="31497" y="80779"/>
                    </a:lnTo>
                    <a:lnTo>
                      <a:pt x="31158" y="80576"/>
                    </a:lnTo>
                    <a:lnTo>
                      <a:pt x="30818" y="80508"/>
                    </a:lnTo>
                    <a:lnTo>
                      <a:pt x="30479" y="80440"/>
                    </a:lnTo>
                    <a:close/>
                    <a:moveTo>
                      <a:pt x="30886" y="80304"/>
                    </a:moveTo>
                    <a:lnTo>
                      <a:pt x="31225" y="80440"/>
                    </a:lnTo>
                    <a:lnTo>
                      <a:pt x="31565" y="80644"/>
                    </a:lnTo>
                    <a:lnTo>
                      <a:pt x="31904" y="80847"/>
                    </a:lnTo>
                    <a:lnTo>
                      <a:pt x="32108" y="81187"/>
                    </a:lnTo>
                    <a:lnTo>
                      <a:pt x="32312" y="81526"/>
                    </a:lnTo>
                    <a:lnTo>
                      <a:pt x="32447" y="81866"/>
                    </a:lnTo>
                    <a:lnTo>
                      <a:pt x="32447" y="82273"/>
                    </a:lnTo>
                    <a:lnTo>
                      <a:pt x="32447" y="82680"/>
                    </a:lnTo>
                    <a:lnTo>
                      <a:pt x="32312" y="83020"/>
                    </a:lnTo>
                    <a:lnTo>
                      <a:pt x="32108" y="83359"/>
                    </a:lnTo>
                    <a:lnTo>
                      <a:pt x="31904" y="83698"/>
                    </a:lnTo>
                    <a:lnTo>
                      <a:pt x="31565" y="83902"/>
                    </a:lnTo>
                    <a:lnTo>
                      <a:pt x="31225" y="84106"/>
                    </a:lnTo>
                    <a:lnTo>
                      <a:pt x="30886" y="84241"/>
                    </a:lnTo>
                    <a:lnTo>
                      <a:pt x="30479" y="84309"/>
                    </a:lnTo>
                    <a:lnTo>
                      <a:pt x="30071" y="84241"/>
                    </a:lnTo>
                    <a:lnTo>
                      <a:pt x="29732" y="84106"/>
                    </a:lnTo>
                    <a:lnTo>
                      <a:pt x="29393" y="83970"/>
                    </a:lnTo>
                    <a:lnTo>
                      <a:pt x="29053" y="83698"/>
                    </a:lnTo>
                    <a:lnTo>
                      <a:pt x="28850" y="83427"/>
                    </a:lnTo>
                    <a:lnTo>
                      <a:pt x="28646" y="83087"/>
                    </a:lnTo>
                    <a:lnTo>
                      <a:pt x="28510" y="82748"/>
                    </a:lnTo>
                    <a:lnTo>
                      <a:pt x="28442" y="82341"/>
                    </a:lnTo>
                    <a:lnTo>
                      <a:pt x="28442" y="82273"/>
                    </a:lnTo>
                    <a:lnTo>
                      <a:pt x="28510" y="81866"/>
                    </a:lnTo>
                    <a:lnTo>
                      <a:pt x="28646" y="81526"/>
                    </a:lnTo>
                    <a:lnTo>
                      <a:pt x="28782" y="81187"/>
                    </a:lnTo>
                    <a:lnTo>
                      <a:pt x="29053" y="80847"/>
                    </a:lnTo>
                    <a:lnTo>
                      <a:pt x="29325" y="80644"/>
                    </a:lnTo>
                    <a:lnTo>
                      <a:pt x="29664" y="80440"/>
                    </a:lnTo>
                    <a:lnTo>
                      <a:pt x="30071" y="80304"/>
                    </a:lnTo>
                    <a:close/>
                    <a:moveTo>
                      <a:pt x="3530" y="815"/>
                    </a:moveTo>
                    <a:lnTo>
                      <a:pt x="2987" y="883"/>
                    </a:lnTo>
                    <a:lnTo>
                      <a:pt x="2512" y="1019"/>
                    </a:lnTo>
                    <a:lnTo>
                      <a:pt x="2036" y="1290"/>
                    </a:lnTo>
                    <a:lnTo>
                      <a:pt x="1629" y="1630"/>
                    </a:lnTo>
                    <a:lnTo>
                      <a:pt x="1290" y="2037"/>
                    </a:lnTo>
                    <a:lnTo>
                      <a:pt x="1086" y="2512"/>
                    </a:lnTo>
                    <a:lnTo>
                      <a:pt x="950" y="2987"/>
                    </a:lnTo>
                    <a:lnTo>
                      <a:pt x="882" y="3530"/>
                    </a:lnTo>
                    <a:lnTo>
                      <a:pt x="882" y="82612"/>
                    </a:lnTo>
                    <a:lnTo>
                      <a:pt x="950" y="83155"/>
                    </a:lnTo>
                    <a:lnTo>
                      <a:pt x="1086" y="83698"/>
                    </a:lnTo>
                    <a:lnTo>
                      <a:pt x="1358" y="84174"/>
                    </a:lnTo>
                    <a:lnTo>
                      <a:pt x="1765" y="84581"/>
                    </a:lnTo>
                    <a:lnTo>
                      <a:pt x="2172" y="84852"/>
                    </a:lnTo>
                    <a:lnTo>
                      <a:pt x="2715" y="85124"/>
                    </a:lnTo>
                    <a:lnTo>
                      <a:pt x="3258" y="85260"/>
                    </a:lnTo>
                    <a:lnTo>
                      <a:pt x="3869" y="85328"/>
                    </a:lnTo>
                    <a:lnTo>
                      <a:pt x="57156" y="85328"/>
                    </a:lnTo>
                    <a:lnTo>
                      <a:pt x="57767" y="85260"/>
                    </a:lnTo>
                    <a:lnTo>
                      <a:pt x="58310" y="85124"/>
                    </a:lnTo>
                    <a:lnTo>
                      <a:pt x="58785" y="84852"/>
                    </a:lnTo>
                    <a:lnTo>
                      <a:pt x="59260" y="84513"/>
                    </a:lnTo>
                    <a:lnTo>
                      <a:pt x="59600" y="84106"/>
                    </a:lnTo>
                    <a:lnTo>
                      <a:pt x="59871" y="83631"/>
                    </a:lnTo>
                    <a:lnTo>
                      <a:pt x="60075" y="83087"/>
                    </a:lnTo>
                    <a:lnTo>
                      <a:pt x="60143" y="82477"/>
                    </a:lnTo>
                    <a:lnTo>
                      <a:pt x="60143" y="3530"/>
                    </a:lnTo>
                    <a:lnTo>
                      <a:pt x="60075" y="2987"/>
                    </a:lnTo>
                    <a:lnTo>
                      <a:pt x="59939" y="2512"/>
                    </a:lnTo>
                    <a:lnTo>
                      <a:pt x="59668" y="2037"/>
                    </a:lnTo>
                    <a:lnTo>
                      <a:pt x="59328" y="1630"/>
                    </a:lnTo>
                    <a:lnTo>
                      <a:pt x="58921" y="1290"/>
                    </a:lnTo>
                    <a:lnTo>
                      <a:pt x="58446" y="1019"/>
                    </a:lnTo>
                    <a:lnTo>
                      <a:pt x="57903" y="883"/>
                    </a:lnTo>
                    <a:lnTo>
                      <a:pt x="57360" y="815"/>
                    </a:lnTo>
                    <a:close/>
                    <a:moveTo>
                      <a:pt x="57971" y="679"/>
                    </a:moveTo>
                    <a:lnTo>
                      <a:pt x="58514" y="883"/>
                    </a:lnTo>
                    <a:lnTo>
                      <a:pt x="58989" y="1155"/>
                    </a:lnTo>
                    <a:lnTo>
                      <a:pt x="59464" y="1494"/>
                    </a:lnTo>
                    <a:lnTo>
                      <a:pt x="59804" y="1901"/>
                    </a:lnTo>
                    <a:lnTo>
                      <a:pt x="60075" y="2444"/>
                    </a:lnTo>
                    <a:lnTo>
                      <a:pt x="60211" y="2987"/>
                    </a:lnTo>
                    <a:lnTo>
                      <a:pt x="60279" y="3530"/>
                    </a:lnTo>
                    <a:lnTo>
                      <a:pt x="60279" y="82477"/>
                    </a:lnTo>
                    <a:lnTo>
                      <a:pt x="60211" y="83087"/>
                    </a:lnTo>
                    <a:lnTo>
                      <a:pt x="60075" y="83698"/>
                    </a:lnTo>
                    <a:lnTo>
                      <a:pt x="59736" y="84174"/>
                    </a:lnTo>
                    <a:lnTo>
                      <a:pt x="59396" y="84649"/>
                    </a:lnTo>
                    <a:lnTo>
                      <a:pt x="58921" y="84988"/>
                    </a:lnTo>
                    <a:lnTo>
                      <a:pt x="58378" y="85260"/>
                    </a:lnTo>
                    <a:lnTo>
                      <a:pt x="57767" y="85463"/>
                    </a:lnTo>
                    <a:lnTo>
                      <a:pt x="57156" y="85531"/>
                    </a:lnTo>
                    <a:lnTo>
                      <a:pt x="3869" y="85531"/>
                    </a:lnTo>
                    <a:lnTo>
                      <a:pt x="3190" y="85463"/>
                    </a:lnTo>
                    <a:lnTo>
                      <a:pt x="2647" y="85260"/>
                    </a:lnTo>
                    <a:lnTo>
                      <a:pt x="2104" y="84988"/>
                    </a:lnTo>
                    <a:lnTo>
                      <a:pt x="1629" y="84649"/>
                    </a:lnTo>
                    <a:lnTo>
                      <a:pt x="1222" y="84241"/>
                    </a:lnTo>
                    <a:lnTo>
                      <a:pt x="950" y="83766"/>
                    </a:lnTo>
                    <a:lnTo>
                      <a:pt x="747" y="83223"/>
                    </a:lnTo>
                    <a:lnTo>
                      <a:pt x="679" y="82612"/>
                    </a:lnTo>
                    <a:lnTo>
                      <a:pt x="679" y="3530"/>
                    </a:lnTo>
                    <a:lnTo>
                      <a:pt x="747" y="2987"/>
                    </a:lnTo>
                    <a:lnTo>
                      <a:pt x="950" y="2444"/>
                    </a:lnTo>
                    <a:lnTo>
                      <a:pt x="1154" y="1901"/>
                    </a:lnTo>
                    <a:lnTo>
                      <a:pt x="1561" y="1494"/>
                    </a:lnTo>
                    <a:lnTo>
                      <a:pt x="1969" y="1155"/>
                    </a:lnTo>
                    <a:lnTo>
                      <a:pt x="2444" y="883"/>
                    </a:lnTo>
                    <a:lnTo>
                      <a:pt x="2987" y="679"/>
                    </a:lnTo>
                    <a:close/>
                    <a:moveTo>
                      <a:pt x="3530" y="1"/>
                    </a:moveTo>
                    <a:lnTo>
                      <a:pt x="2851" y="68"/>
                    </a:lnTo>
                    <a:lnTo>
                      <a:pt x="2172" y="204"/>
                    </a:lnTo>
                    <a:lnTo>
                      <a:pt x="1561" y="544"/>
                    </a:lnTo>
                    <a:lnTo>
                      <a:pt x="1018" y="1019"/>
                    </a:lnTo>
                    <a:lnTo>
                      <a:pt x="611" y="1562"/>
                    </a:lnTo>
                    <a:lnTo>
                      <a:pt x="272" y="2173"/>
                    </a:lnTo>
                    <a:lnTo>
                      <a:pt x="68" y="2852"/>
                    </a:lnTo>
                    <a:lnTo>
                      <a:pt x="0" y="3530"/>
                    </a:lnTo>
                    <a:lnTo>
                      <a:pt x="0" y="82612"/>
                    </a:lnTo>
                    <a:lnTo>
                      <a:pt x="68" y="83359"/>
                    </a:lnTo>
                    <a:lnTo>
                      <a:pt x="339" y="84038"/>
                    </a:lnTo>
                    <a:lnTo>
                      <a:pt x="679" y="84649"/>
                    </a:lnTo>
                    <a:lnTo>
                      <a:pt x="1154" y="85124"/>
                    </a:lnTo>
                    <a:lnTo>
                      <a:pt x="1697" y="85599"/>
                    </a:lnTo>
                    <a:lnTo>
                      <a:pt x="2376" y="85938"/>
                    </a:lnTo>
                    <a:lnTo>
                      <a:pt x="3055" y="86142"/>
                    </a:lnTo>
                    <a:lnTo>
                      <a:pt x="3869" y="86210"/>
                    </a:lnTo>
                    <a:lnTo>
                      <a:pt x="57156" y="86210"/>
                    </a:lnTo>
                    <a:lnTo>
                      <a:pt x="57903" y="86142"/>
                    </a:lnTo>
                    <a:lnTo>
                      <a:pt x="58582" y="85938"/>
                    </a:lnTo>
                    <a:lnTo>
                      <a:pt x="59260" y="85599"/>
                    </a:lnTo>
                    <a:lnTo>
                      <a:pt x="59804" y="85124"/>
                    </a:lnTo>
                    <a:lnTo>
                      <a:pt x="60347" y="84581"/>
                    </a:lnTo>
                    <a:lnTo>
                      <a:pt x="60686" y="83970"/>
                    </a:lnTo>
                    <a:lnTo>
                      <a:pt x="60890" y="83223"/>
                    </a:lnTo>
                    <a:lnTo>
                      <a:pt x="60957" y="82477"/>
                    </a:lnTo>
                    <a:lnTo>
                      <a:pt x="60957" y="3530"/>
                    </a:lnTo>
                    <a:lnTo>
                      <a:pt x="60890" y="2852"/>
                    </a:lnTo>
                    <a:lnTo>
                      <a:pt x="60686" y="2173"/>
                    </a:lnTo>
                    <a:lnTo>
                      <a:pt x="60347" y="1562"/>
                    </a:lnTo>
                    <a:lnTo>
                      <a:pt x="59939" y="1019"/>
                    </a:lnTo>
                    <a:lnTo>
                      <a:pt x="59396" y="544"/>
                    </a:lnTo>
                    <a:lnTo>
                      <a:pt x="58785" y="204"/>
                    </a:lnTo>
                    <a:lnTo>
                      <a:pt x="58106" y="68"/>
                    </a:lnTo>
                    <a:lnTo>
                      <a:pt x="5736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pic>
            <p:nvPicPr>
              <p:cNvPr id="18" name="Image 17" descr="Capture d’écran 2015-09-10 à 11.23.41.png">
                <a:extLst>
                  <a:ext uri="{FF2B5EF4-FFF2-40B4-BE49-F238E27FC236}">
                    <a16:creationId xmlns:a16="http://schemas.microsoft.com/office/drawing/2014/main" id="{8A5C1FE1-D0A1-8344-90A6-8861426A5E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4137736" y="3659864"/>
                <a:ext cx="954998" cy="1300939"/>
              </a:xfrm>
              <a:prstGeom prst="rect">
                <a:avLst/>
              </a:prstGeom>
            </p:spPr>
          </p:pic>
        </p:grp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19880990-FA26-924C-98BD-9CF5380A9363}"/>
                </a:ext>
              </a:extLst>
            </p:cNvPr>
            <p:cNvSpPr/>
            <p:nvPr/>
          </p:nvSpPr>
          <p:spPr>
            <a:xfrm>
              <a:off x="4708160" y="4223927"/>
              <a:ext cx="103249" cy="102864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B5150C5-C816-254A-B45B-ED777F007B3F}"/>
              </a:ext>
            </a:extLst>
          </p:cNvPr>
          <p:cNvCxnSpPr/>
          <p:nvPr/>
        </p:nvCxnSpPr>
        <p:spPr>
          <a:xfrm>
            <a:off x="7367743" y="4615422"/>
            <a:ext cx="276615" cy="86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115D4BB-ECF5-8446-8E49-E375FB81F9BC}"/>
              </a:ext>
            </a:extLst>
          </p:cNvPr>
          <p:cNvCxnSpPr/>
          <p:nvPr/>
        </p:nvCxnSpPr>
        <p:spPr>
          <a:xfrm flipH="1">
            <a:off x="7381019" y="4726611"/>
            <a:ext cx="25006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707043CA-EA3D-644A-BAAA-EDD17AF4E5C5}"/>
              </a:ext>
            </a:extLst>
          </p:cNvPr>
          <p:cNvCxnSpPr/>
          <p:nvPr/>
        </p:nvCxnSpPr>
        <p:spPr>
          <a:xfrm flipV="1">
            <a:off x="5895338" y="4628105"/>
            <a:ext cx="427043" cy="24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B1D60DFB-8420-A94B-9A76-1B2BA091903B}"/>
              </a:ext>
            </a:extLst>
          </p:cNvPr>
          <p:cNvCxnSpPr/>
          <p:nvPr/>
        </p:nvCxnSpPr>
        <p:spPr>
          <a:xfrm flipH="1">
            <a:off x="5886971" y="4734228"/>
            <a:ext cx="427044" cy="24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8">
            <a:extLst>
              <a:ext uri="{FF2B5EF4-FFF2-40B4-BE49-F238E27FC236}">
                <a16:creationId xmlns:a16="http://schemas.microsoft.com/office/drawing/2014/main" id="{CB16F239-C41D-9B4E-AC54-AAE32D9EB4DD}"/>
              </a:ext>
            </a:extLst>
          </p:cNvPr>
          <p:cNvSpPr txBox="1"/>
          <p:nvPr/>
        </p:nvSpPr>
        <p:spPr>
          <a:xfrm>
            <a:off x="2845198" y="5245741"/>
            <a:ext cx="43368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SzPct val="100000"/>
              <a:buFont typeface="Wingdings" charset="2"/>
              <a:buChar char="q"/>
            </a:pPr>
            <a:r>
              <a:rPr lang="fr-FR" sz="1400" dirty="0">
                <a:latin typeface="Avenir Roman"/>
                <a:cs typeface="Avenir Roman"/>
              </a:rPr>
              <a:t>Evite le gaspillage</a:t>
            </a:r>
          </a:p>
          <a:p>
            <a:pPr marL="285750" indent="-285750" algn="just">
              <a:buSzPct val="100000"/>
              <a:buFont typeface="Wingdings" charset="2"/>
              <a:buChar char="q"/>
            </a:pPr>
            <a:endParaRPr lang="fr-FR" sz="1400" dirty="0">
              <a:latin typeface="Avenir Roman"/>
              <a:cs typeface="Avenir Roman"/>
            </a:endParaRPr>
          </a:p>
          <a:p>
            <a:pPr marL="285750" indent="-285750" algn="just">
              <a:buSzPct val="100000"/>
              <a:buFont typeface="Wingdings" charset="2"/>
              <a:buChar char="q"/>
            </a:pPr>
            <a:r>
              <a:rPr lang="fr-FR" sz="1400" dirty="0">
                <a:latin typeface="Avenir Roman"/>
                <a:cs typeface="Avenir Roman"/>
              </a:rPr>
              <a:t>Quantité adaptée = qualité du raisin optimisée</a:t>
            </a:r>
          </a:p>
          <a:p>
            <a:pPr marL="285750" indent="-285750" algn="just">
              <a:buSzPct val="100000"/>
              <a:buFont typeface="Wingdings" charset="2"/>
              <a:buChar char="q"/>
            </a:pPr>
            <a:endParaRPr lang="fr-FR" sz="1400" dirty="0">
              <a:latin typeface="Avenir Roman"/>
              <a:cs typeface="Avenir Roman"/>
            </a:endParaRPr>
          </a:p>
          <a:p>
            <a:pPr marL="285750" indent="-285750" algn="just">
              <a:buSzPct val="100000"/>
              <a:buFont typeface="Wingdings" charset="2"/>
              <a:buChar char="q"/>
            </a:pPr>
            <a:r>
              <a:rPr lang="fr-FR" sz="1400" dirty="0">
                <a:latin typeface="Avenir Roman"/>
                <a:cs typeface="Avenir Roman"/>
              </a:rPr>
              <a:t>Protège l’environnement</a:t>
            </a:r>
          </a:p>
          <a:p>
            <a:pPr marL="285750" indent="-285750" algn="just">
              <a:buSzPct val="100000"/>
              <a:buFont typeface="Wingdings" charset="2"/>
              <a:buChar char="q"/>
            </a:pPr>
            <a:endParaRPr lang="fr-FR" sz="1400" dirty="0">
              <a:latin typeface="Avenir Roman"/>
              <a:cs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8265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335479" y="1060084"/>
            <a:ext cx="4557797" cy="1416831"/>
            <a:chOff x="178316" y="2371600"/>
            <a:chExt cx="4557797" cy="1416831"/>
          </a:xfrm>
        </p:grpSpPr>
        <p:sp>
          <p:nvSpPr>
            <p:cNvPr id="2" name="ZoneTexte 1"/>
            <p:cNvSpPr txBox="1"/>
            <p:nvPr/>
          </p:nvSpPr>
          <p:spPr>
            <a:xfrm>
              <a:off x="178316" y="2680435"/>
              <a:ext cx="4557797" cy="110799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accent1">
                      <a:lumMod val="50000"/>
                    </a:schemeClr>
                  </a:solidFill>
                </a:rPr>
                <a:t>	Saisie des données :</a:t>
              </a:r>
            </a:p>
            <a:p>
              <a:r>
                <a:rPr lang="fr-FR" sz="1600" dirty="0"/>
                <a:t>Dessin du parcellaire</a:t>
              </a:r>
            </a:p>
            <a:p>
              <a:r>
                <a:rPr lang="fr-FR" sz="1600" dirty="0"/>
                <a:t>Inventaire du matériel (tracteur, outil et ses réglages)</a:t>
              </a:r>
            </a:p>
            <a:p>
              <a:r>
                <a:rPr lang="fr-FR" sz="1600" dirty="0"/>
                <a:t>Produits utilisés</a:t>
              </a:r>
            </a:p>
          </p:txBody>
        </p:sp>
        <p:sp>
          <p:nvSpPr>
            <p:cNvPr id="3" name="Ellipse 2"/>
            <p:cNvSpPr>
              <a:spLocks noChangeAspect="1"/>
            </p:cNvSpPr>
            <p:nvPr/>
          </p:nvSpPr>
          <p:spPr>
            <a:xfrm>
              <a:off x="304864" y="2371600"/>
              <a:ext cx="540000" cy="540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6761469" y="1278581"/>
            <a:ext cx="194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Contour parcelle et enherbement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10" y="2752465"/>
            <a:ext cx="4000295" cy="198881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27" y="4636472"/>
            <a:ext cx="3328988" cy="169335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554" y="1414912"/>
            <a:ext cx="919717" cy="98103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778" y="858943"/>
            <a:ext cx="456448" cy="51949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13" y="2300810"/>
            <a:ext cx="1581989" cy="49261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850" y="1457049"/>
            <a:ext cx="919717" cy="981031"/>
          </a:xfrm>
          <a:prstGeom prst="rect">
            <a:avLst/>
          </a:prstGeom>
        </p:spPr>
      </p:pic>
      <p:cxnSp>
        <p:nvCxnSpPr>
          <p:cNvPr id="18" name="Connecteur droit avec flèche 17"/>
          <p:cNvCxnSpPr>
            <a:cxnSpLocks/>
            <a:stCxn id="13" idx="3"/>
          </p:cNvCxnSpPr>
          <p:nvPr/>
        </p:nvCxnSpPr>
        <p:spPr>
          <a:xfrm flipV="1">
            <a:off x="6577271" y="1888656"/>
            <a:ext cx="2691344" cy="16772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cxnSpLocks/>
            <a:stCxn id="2" idx="3"/>
            <a:endCxn id="13" idx="1"/>
          </p:cNvCxnSpPr>
          <p:nvPr/>
        </p:nvCxnSpPr>
        <p:spPr>
          <a:xfrm flipV="1">
            <a:off x="4893276" y="1905428"/>
            <a:ext cx="764278" cy="17489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" name="Imag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99" y="140589"/>
            <a:ext cx="999700" cy="946524"/>
          </a:xfrm>
          <a:prstGeom prst="rect">
            <a:avLst/>
          </a:prstGeom>
        </p:spPr>
      </p:pic>
      <p:cxnSp>
        <p:nvCxnSpPr>
          <p:cNvPr id="32" name="Connecteur droit avec flèche 31"/>
          <p:cNvCxnSpPr/>
          <p:nvPr/>
        </p:nvCxnSpPr>
        <p:spPr>
          <a:xfrm flipH="1">
            <a:off x="10392032" y="748083"/>
            <a:ext cx="877330" cy="761962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10550131" y="1247957"/>
            <a:ext cx="1550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Nouveau cliché satellitaire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100km x 100km</a:t>
            </a:r>
          </a:p>
        </p:txBody>
      </p:sp>
    </p:spTree>
    <p:extLst>
      <p:ext uri="{BB962C8B-B14F-4D97-AF65-F5344CB8AC3E}">
        <p14:creationId xmlns:p14="http://schemas.microsoft.com/office/powerpoint/2010/main" val="2111141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200025" y="733740"/>
            <a:ext cx="5176240" cy="2103961"/>
            <a:chOff x="-745807" y="2384298"/>
            <a:chExt cx="5176240" cy="2103961"/>
          </a:xfrm>
        </p:grpSpPr>
        <p:sp>
          <p:nvSpPr>
            <p:cNvPr id="3" name="ZoneTexte 2"/>
            <p:cNvSpPr txBox="1"/>
            <p:nvPr/>
          </p:nvSpPr>
          <p:spPr>
            <a:xfrm>
              <a:off x="-628965" y="2641600"/>
              <a:ext cx="5059398" cy="1846659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u="sng" dirty="0">
                  <a:solidFill>
                    <a:schemeClr val="accent4">
                      <a:lumMod val="75000"/>
                    </a:schemeClr>
                  </a:solidFill>
                </a:rPr>
                <a:t>Préparation de l’épandage:</a:t>
              </a:r>
            </a:p>
            <a:p>
              <a:r>
                <a:rPr lang="fr-FR" sz="1600" dirty="0"/>
                <a:t>Stade </a:t>
              </a:r>
              <a:r>
                <a:rPr lang="fr-FR" sz="1600" dirty="0" err="1"/>
                <a:t>phénologique</a:t>
              </a:r>
              <a:endParaRPr lang="fr-FR" sz="1600" dirty="0"/>
            </a:p>
            <a:p>
              <a:r>
                <a:rPr lang="fr-FR" sz="1600" dirty="0"/>
                <a:t>Matériel</a:t>
              </a:r>
            </a:p>
            <a:p>
              <a:r>
                <a:rPr lang="fr-FR" sz="1600" dirty="0"/>
                <a:t>Réglages -&gt; Volume bouillie max (L/Ha)</a:t>
              </a:r>
            </a:p>
            <a:p>
              <a:r>
                <a:rPr lang="fr-FR" sz="1600" dirty="0"/>
                <a:t>	</a:t>
              </a:r>
              <a:r>
                <a:rPr lang="fr-FR" sz="1600" b="1" dirty="0"/>
                <a:t>Tenir compte des zones de vigueur : </a:t>
              </a:r>
              <a:r>
                <a:rPr lang="fr-FR" sz="1600" b="1" dirty="0">
                  <a:solidFill>
                    <a:schemeClr val="accent4">
                      <a:lumMod val="75000"/>
                    </a:schemeClr>
                  </a:solidFill>
                </a:rPr>
                <a:t>OUI</a:t>
              </a:r>
              <a:r>
                <a:rPr lang="fr-FR" sz="1600" b="1" dirty="0">
                  <a:solidFill>
                    <a:schemeClr val="bg1">
                      <a:lumMod val="65000"/>
                    </a:schemeClr>
                  </a:solidFill>
                </a:rPr>
                <a:t>/ NON</a:t>
              </a:r>
            </a:p>
            <a:p>
              <a:r>
                <a:rPr lang="fr-FR" sz="1600" dirty="0"/>
                <a:t>Parcelles</a:t>
              </a:r>
            </a:p>
            <a:p>
              <a:r>
                <a:rPr lang="fr-FR" sz="1600" dirty="0"/>
                <a:t>Produits</a:t>
              </a:r>
            </a:p>
          </p:txBody>
        </p:sp>
        <p:sp>
          <p:nvSpPr>
            <p:cNvPr id="4" name="Ellipse 3"/>
            <p:cNvSpPr>
              <a:spLocks noChangeAspect="1"/>
            </p:cNvSpPr>
            <p:nvPr/>
          </p:nvSpPr>
          <p:spPr>
            <a:xfrm>
              <a:off x="-745807" y="2384298"/>
              <a:ext cx="601164" cy="540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2a</a:t>
              </a: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200025" y="96257"/>
            <a:ext cx="2492779" cy="540000"/>
            <a:chOff x="304864" y="2371600"/>
            <a:chExt cx="2492779" cy="540000"/>
          </a:xfrm>
        </p:grpSpPr>
        <p:sp>
          <p:nvSpPr>
            <p:cNvPr id="6" name="ZoneTexte 5"/>
            <p:cNvSpPr txBox="1"/>
            <p:nvPr/>
          </p:nvSpPr>
          <p:spPr>
            <a:xfrm>
              <a:off x="844864" y="2456934"/>
              <a:ext cx="19527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u="sng" dirty="0">
                  <a:solidFill>
                    <a:schemeClr val="accent1">
                      <a:lumMod val="50000"/>
                    </a:schemeClr>
                  </a:solidFill>
                </a:rPr>
                <a:t>Saisie des données</a:t>
              </a:r>
            </a:p>
          </p:txBody>
        </p:sp>
        <p:sp>
          <p:nvSpPr>
            <p:cNvPr id="7" name="Ellipse 6"/>
            <p:cNvSpPr>
              <a:spLocks noChangeAspect="1"/>
            </p:cNvSpPr>
            <p:nvPr/>
          </p:nvSpPr>
          <p:spPr>
            <a:xfrm>
              <a:off x="304864" y="2371600"/>
              <a:ext cx="540000" cy="540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</a:t>
              </a:r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022" y="885329"/>
            <a:ext cx="919717" cy="98103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721" y="344383"/>
            <a:ext cx="456448" cy="519493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5748092" y="477293"/>
            <a:ext cx="1603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4"/>
                </a:solidFill>
              </a:rPr>
              <a:t>Liste des parcelles, enherbement</a:t>
            </a:r>
          </a:p>
        </p:txBody>
      </p:sp>
      <p:cxnSp>
        <p:nvCxnSpPr>
          <p:cNvPr id="19" name="Connecteur en angle 18"/>
          <p:cNvCxnSpPr>
            <a:cxnSpLocks/>
            <a:endCxn id="8" idx="1"/>
          </p:cNvCxnSpPr>
          <p:nvPr/>
        </p:nvCxnSpPr>
        <p:spPr>
          <a:xfrm flipV="1">
            <a:off x="1497496" y="1375845"/>
            <a:ext cx="5650526" cy="1019119"/>
          </a:xfrm>
          <a:prstGeom prst="bentConnector3">
            <a:avLst>
              <a:gd name="adj1" fmla="val 76736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Connecteur en angle 21"/>
          <p:cNvCxnSpPr>
            <a:cxnSpLocks/>
          </p:cNvCxnSpPr>
          <p:nvPr/>
        </p:nvCxnSpPr>
        <p:spPr>
          <a:xfrm rot="10800000" flipV="1">
            <a:off x="1400461" y="2014233"/>
            <a:ext cx="6226484" cy="506577"/>
          </a:xfrm>
          <a:prstGeom prst="bentConnector3">
            <a:avLst>
              <a:gd name="adj1" fmla="val 196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/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5353342" y="2471984"/>
            <a:ext cx="3168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accent4"/>
                </a:solidFill>
              </a:defRPr>
            </a:lvl1pPr>
          </a:lstStyle>
          <a:p>
            <a:r>
              <a:rPr lang="fr-FR" dirty="0"/>
              <a:t>Carte de modulation par parcelle, Volume de bouillie total</a:t>
            </a:r>
          </a:p>
          <a:p>
            <a:endParaRPr lang="fr-FR" dirty="0"/>
          </a:p>
        </p:txBody>
      </p:sp>
      <p:cxnSp>
        <p:nvCxnSpPr>
          <p:cNvPr id="43" name="Connecteur droit avec flèche 42"/>
          <p:cNvCxnSpPr>
            <a:cxnSpLocks/>
            <a:stCxn id="31" idx="1"/>
            <a:endCxn id="8" idx="3"/>
          </p:cNvCxnSpPr>
          <p:nvPr/>
        </p:nvCxnSpPr>
        <p:spPr>
          <a:xfrm flipH="1">
            <a:off x="8067739" y="1375844"/>
            <a:ext cx="2595428" cy="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9" name="Image 48"/>
          <p:cNvPicPr/>
          <p:nvPr/>
        </p:nvPicPr>
        <p:blipFill>
          <a:blip r:embed="rId4"/>
          <a:stretch>
            <a:fillRect/>
          </a:stretch>
        </p:blipFill>
        <p:spPr>
          <a:xfrm>
            <a:off x="289597" y="3471578"/>
            <a:ext cx="3439756" cy="2102204"/>
          </a:xfrm>
          <a:prstGeom prst="rect">
            <a:avLst/>
          </a:prstGeom>
        </p:spPr>
      </p:pic>
      <p:pic>
        <p:nvPicPr>
          <p:cNvPr id="50" name="Image 4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97" y="5163250"/>
            <a:ext cx="2712034" cy="161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DB35E4B-31B6-AA41-9E44-1FA0D7616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167" y="885328"/>
            <a:ext cx="919717" cy="981031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41887C6-F8CF-1946-9FEC-4F6CDD51C6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030" y="304613"/>
            <a:ext cx="1581989" cy="49261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D13DACE-7A59-184F-A0C6-B518D6E3BAFE}"/>
              </a:ext>
            </a:extLst>
          </p:cNvPr>
          <p:cNvSpPr/>
          <p:nvPr/>
        </p:nvSpPr>
        <p:spPr>
          <a:xfrm>
            <a:off x="8305728" y="802696"/>
            <a:ext cx="2514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bg1">
                    <a:lumMod val="65000"/>
                  </a:schemeClr>
                </a:solidFill>
              </a:rPr>
              <a:t>Carte de modulation du vignoble</a:t>
            </a:r>
          </a:p>
          <a:p>
            <a:pPr algn="ctr"/>
            <a:r>
              <a:rPr lang="fr-FR" sz="1600" dirty="0">
                <a:solidFill>
                  <a:schemeClr val="bg1">
                    <a:lumMod val="65000"/>
                  </a:schemeClr>
                </a:solidFill>
              </a:rPr>
              <a:t>(asynchrone)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AC10AB0-3F09-2646-A39B-A3C558F23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1515" y="3302981"/>
            <a:ext cx="3992504" cy="239253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88D9667-2802-6D4C-8F4D-7E456E0A98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5947" y="3657601"/>
            <a:ext cx="2987077" cy="203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0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200025" y="733740"/>
            <a:ext cx="5153317" cy="2596404"/>
            <a:chOff x="-745807" y="2384298"/>
            <a:chExt cx="5153317" cy="2596404"/>
          </a:xfrm>
        </p:grpSpPr>
        <p:sp>
          <p:nvSpPr>
            <p:cNvPr id="3" name="ZoneTexte 2"/>
            <p:cNvSpPr txBox="1"/>
            <p:nvPr/>
          </p:nvSpPr>
          <p:spPr>
            <a:xfrm>
              <a:off x="-606042" y="2641600"/>
              <a:ext cx="5013552" cy="2339102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u="sng" dirty="0">
                  <a:solidFill>
                    <a:schemeClr val="accent4">
                      <a:lumMod val="75000"/>
                    </a:schemeClr>
                  </a:solidFill>
                </a:rPr>
                <a:t>Préparation du traitement phytosanitaire :</a:t>
              </a:r>
            </a:p>
            <a:p>
              <a:r>
                <a:rPr lang="fr-FR" sz="1600" dirty="0"/>
                <a:t>Stade </a:t>
              </a:r>
              <a:r>
                <a:rPr lang="fr-FR" sz="1600" dirty="0" err="1"/>
                <a:t>phénologique</a:t>
              </a:r>
              <a:endParaRPr lang="fr-FR" sz="1600" dirty="0"/>
            </a:p>
            <a:p>
              <a:r>
                <a:rPr lang="fr-FR" sz="1600" dirty="0"/>
                <a:t>Matériel</a:t>
              </a:r>
            </a:p>
            <a:p>
              <a:r>
                <a:rPr lang="fr-FR" sz="1600" dirty="0"/>
                <a:t>Réglages -&gt; Volume bouillie max (L/Ha)</a:t>
              </a:r>
            </a:p>
            <a:p>
              <a:r>
                <a:rPr lang="fr-FR" sz="1600" dirty="0"/>
                <a:t>	</a:t>
              </a:r>
              <a:r>
                <a:rPr lang="fr-FR" sz="1600" b="1" dirty="0"/>
                <a:t>Tenir compte des zones de vigueur : </a:t>
              </a:r>
              <a:r>
                <a:rPr lang="fr-FR" sz="1600" b="1" dirty="0">
                  <a:solidFill>
                    <a:schemeClr val="accent4">
                      <a:lumMod val="75000"/>
                    </a:schemeClr>
                  </a:solidFill>
                </a:rPr>
                <a:t>OUI</a:t>
              </a:r>
              <a:r>
                <a:rPr lang="fr-FR" sz="1600" b="1" dirty="0">
                  <a:solidFill>
                    <a:schemeClr val="bg1">
                      <a:lumMod val="65000"/>
                    </a:schemeClr>
                  </a:solidFill>
                </a:rPr>
                <a:t>/ NON</a:t>
              </a:r>
            </a:p>
            <a:p>
              <a:r>
                <a:rPr lang="fr-FR" sz="1600" dirty="0"/>
                <a:t>Parcelles</a:t>
              </a:r>
            </a:p>
            <a:p>
              <a:r>
                <a:rPr lang="fr-FR" sz="1600" dirty="0"/>
                <a:t>Produits : sélection des produits</a:t>
              </a:r>
            </a:p>
            <a:p>
              <a:r>
                <a:rPr lang="fr-FR" sz="1600" dirty="0"/>
                <a:t>	</a:t>
              </a:r>
              <a:r>
                <a:rPr lang="fr-FR" sz="1600" b="1" dirty="0"/>
                <a:t>Appliquer la réduction de dose : </a:t>
              </a:r>
              <a:r>
                <a:rPr lang="fr-FR" sz="1600" b="1" dirty="0">
                  <a:solidFill>
                    <a:schemeClr val="accent4">
                      <a:lumMod val="75000"/>
                    </a:schemeClr>
                  </a:solidFill>
                </a:rPr>
                <a:t>OUI</a:t>
              </a:r>
              <a:r>
                <a:rPr lang="fr-FR" sz="1600" b="1" dirty="0">
                  <a:solidFill>
                    <a:schemeClr val="bg1">
                      <a:lumMod val="65000"/>
                    </a:schemeClr>
                  </a:solidFill>
                </a:rPr>
                <a:t>/ NON</a:t>
              </a:r>
            </a:p>
            <a:p>
              <a:endParaRPr lang="fr-FR" sz="1600" dirty="0"/>
            </a:p>
          </p:txBody>
        </p:sp>
        <p:sp>
          <p:nvSpPr>
            <p:cNvPr id="4" name="Ellipse 3"/>
            <p:cNvSpPr>
              <a:spLocks noChangeAspect="1"/>
            </p:cNvSpPr>
            <p:nvPr/>
          </p:nvSpPr>
          <p:spPr>
            <a:xfrm>
              <a:off x="-745807" y="2384298"/>
              <a:ext cx="601164" cy="540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2b</a:t>
              </a: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200025" y="96257"/>
            <a:ext cx="2492779" cy="540000"/>
            <a:chOff x="304864" y="2371600"/>
            <a:chExt cx="2492779" cy="540000"/>
          </a:xfrm>
        </p:grpSpPr>
        <p:sp>
          <p:nvSpPr>
            <p:cNvPr id="6" name="ZoneTexte 5"/>
            <p:cNvSpPr txBox="1"/>
            <p:nvPr/>
          </p:nvSpPr>
          <p:spPr>
            <a:xfrm>
              <a:off x="844864" y="2456934"/>
              <a:ext cx="19527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u="sng" dirty="0">
                  <a:solidFill>
                    <a:schemeClr val="accent1">
                      <a:lumMod val="50000"/>
                    </a:schemeClr>
                  </a:solidFill>
                </a:rPr>
                <a:t>Saisie des données</a:t>
              </a:r>
            </a:p>
          </p:txBody>
        </p:sp>
        <p:sp>
          <p:nvSpPr>
            <p:cNvPr id="7" name="Ellipse 6"/>
            <p:cNvSpPr>
              <a:spLocks noChangeAspect="1"/>
            </p:cNvSpPr>
            <p:nvPr/>
          </p:nvSpPr>
          <p:spPr>
            <a:xfrm>
              <a:off x="304864" y="2371600"/>
              <a:ext cx="540000" cy="540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</a:t>
              </a:r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022" y="885329"/>
            <a:ext cx="919717" cy="98103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721" y="344383"/>
            <a:ext cx="456448" cy="519493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5748092" y="477293"/>
            <a:ext cx="1603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4"/>
                </a:solidFill>
              </a:rPr>
              <a:t>Liste des parcelles, enherbement</a:t>
            </a:r>
          </a:p>
        </p:txBody>
      </p:sp>
      <p:cxnSp>
        <p:nvCxnSpPr>
          <p:cNvPr id="19" name="Connecteur en angle 18"/>
          <p:cNvCxnSpPr>
            <a:cxnSpLocks/>
            <a:endCxn id="8" idx="1"/>
          </p:cNvCxnSpPr>
          <p:nvPr/>
        </p:nvCxnSpPr>
        <p:spPr>
          <a:xfrm flipV="1">
            <a:off x="1497496" y="1375845"/>
            <a:ext cx="5650526" cy="1019119"/>
          </a:xfrm>
          <a:prstGeom prst="bentConnector3">
            <a:avLst>
              <a:gd name="adj1" fmla="val 76736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Connecteur en angle 21"/>
          <p:cNvCxnSpPr>
            <a:cxnSpLocks/>
          </p:cNvCxnSpPr>
          <p:nvPr/>
        </p:nvCxnSpPr>
        <p:spPr>
          <a:xfrm rot="10800000" flipV="1">
            <a:off x="1400461" y="2014233"/>
            <a:ext cx="6226484" cy="506577"/>
          </a:xfrm>
          <a:prstGeom prst="bentConnector3">
            <a:avLst>
              <a:gd name="adj1" fmla="val 196"/>
            </a:avLst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/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5353342" y="2471984"/>
            <a:ext cx="3168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accent4"/>
                </a:solidFill>
              </a:defRPr>
            </a:lvl1pPr>
          </a:lstStyle>
          <a:p>
            <a:r>
              <a:rPr lang="fr-FR" dirty="0"/>
              <a:t>Carte de modulation par parcelle, Volume de bouillie total</a:t>
            </a:r>
          </a:p>
          <a:p>
            <a:endParaRPr lang="fr-FR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881" y="5254780"/>
            <a:ext cx="919717" cy="981031"/>
          </a:xfrm>
          <a:prstGeom prst="rect">
            <a:avLst/>
          </a:prstGeom>
        </p:spPr>
      </p:pic>
      <p:pic>
        <p:nvPicPr>
          <p:cNvPr id="30" name="Picture 2" descr="Afficher l'image d'origin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150" y="5295614"/>
            <a:ext cx="1614509" cy="115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Connecteur droit avec flèche 34"/>
          <p:cNvCxnSpPr>
            <a:cxnSpLocks/>
          </p:cNvCxnSpPr>
          <p:nvPr/>
        </p:nvCxnSpPr>
        <p:spPr>
          <a:xfrm>
            <a:off x="4845731" y="3049415"/>
            <a:ext cx="3222008" cy="2113835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>
            <a:cxnSpLocks/>
          </p:cNvCxnSpPr>
          <p:nvPr/>
        </p:nvCxnSpPr>
        <p:spPr>
          <a:xfrm flipH="1" flipV="1">
            <a:off x="4681551" y="3083210"/>
            <a:ext cx="3163825" cy="208004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headEnd type="none"/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4525206" y="4399120"/>
            <a:ext cx="2310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Réduction de dose (en % de la dose homologuée)</a:t>
            </a:r>
          </a:p>
        </p:txBody>
      </p:sp>
      <p:cxnSp>
        <p:nvCxnSpPr>
          <p:cNvPr id="43" name="Connecteur droit avec flèche 42"/>
          <p:cNvCxnSpPr>
            <a:cxnSpLocks/>
            <a:stCxn id="31" idx="1"/>
            <a:endCxn id="8" idx="3"/>
          </p:cNvCxnSpPr>
          <p:nvPr/>
        </p:nvCxnSpPr>
        <p:spPr>
          <a:xfrm flipH="1">
            <a:off x="8067739" y="1375844"/>
            <a:ext cx="2595428" cy="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5789455" y="3442785"/>
            <a:ext cx="3096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Stade </a:t>
            </a:r>
            <a:r>
              <a:rPr lang="fr-FR" sz="1600" dirty="0" err="1">
                <a:solidFill>
                  <a:schemeClr val="accent4">
                    <a:lumMod val="50000"/>
                  </a:schemeClr>
                </a:solidFill>
              </a:rPr>
              <a:t>phéno</a:t>
            </a:r>
            <a:endParaRPr lang="fr-FR" sz="16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       Lieu  (Commune)</a:t>
            </a:r>
          </a:p>
          <a:p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                Sensibilité</a:t>
            </a:r>
          </a:p>
          <a:p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                        Volume foliaire (m</a:t>
            </a:r>
            <a:r>
              <a:rPr lang="fr-FR" sz="1600" baseline="30000" dirty="0">
                <a:solidFill>
                  <a:schemeClr val="accent4">
                    <a:lumMod val="50000"/>
                  </a:schemeClr>
                </a:solidFill>
              </a:rPr>
              <a:t>3</a:t>
            </a:r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49" name="Image 48"/>
          <p:cNvPicPr/>
          <p:nvPr/>
        </p:nvPicPr>
        <p:blipFill>
          <a:blip r:embed="rId5"/>
          <a:stretch>
            <a:fillRect/>
          </a:stretch>
        </p:blipFill>
        <p:spPr>
          <a:xfrm>
            <a:off x="289597" y="3471578"/>
            <a:ext cx="3439756" cy="2102204"/>
          </a:xfrm>
          <a:prstGeom prst="rect">
            <a:avLst/>
          </a:prstGeom>
        </p:spPr>
      </p:pic>
      <p:pic>
        <p:nvPicPr>
          <p:cNvPr id="50" name="Image 4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97" y="5163250"/>
            <a:ext cx="2712034" cy="161988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ZoneTexte 50"/>
          <p:cNvSpPr txBox="1"/>
          <p:nvPr/>
        </p:nvSpPr>
        <p:spPr>
          <a:xfrm>
            <a:off x="8660192" y="6229663"/>
            <a:ext cx="1093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Optidose</a:t>
            </a:r>
            <a:endParaRPr lang="fr-FR" sz="1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DB35E4B-31B6-AA41-9E44-1FA0D7616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167" y="885328"/>
            <a:ext cx="919717" cy="981031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41887C6-F8CF-1946-9FEC-4F6CDD51C6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030" y="304613"/>
            <a:ext cx="1581989" cy="49261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D13DACE-7A59-184F-A0C6-B518D6E3BAFE}"/>
              </a:ext>
            </a:extLst>
          </p:cNvPr>
          <p:cNvSpPr/>
          <p:nvPr/>
        </p:nvSpPr>
        <p:spPr>
          <a:xfrm>
            <a:off x="8305728" y="802696"/>
            <a:ext cx="2514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bg1">
                    <a:lumMod val="65000"/>
                  </a:schemeClr>
                </a:solidFill>
              </a:rPr>
              <a:t>Carte de modulation du vignoble</a:t>
            </a:r>
          </a:p>
          <a:p>
            <a:pPr algn="ctr"/>
            <a:r>
              <a:rPr lang="fr-FR" sz="1600" dirty="0">
                <a:solidFill>
                  <a:schemeClr val="bg1">
                    <a:lumMod val="65000"/>
                  </a:schemeClr>
                </a:solidFill>
              </a:rPr>
              <a:t>(asynchrone)</a:t>
            </a:r>
          </a:p>
        </p:txBody>
      </p:sp>
    </p:spTree>
    <p:extLst>
      <p:ext uri="{BB962C8B-B14F-4D97-AF65-F5344CB8AC3E}">
        <p14:creationId xmlns:p14="http://schemas.microsoft.com/office/powerpoint/2010/main" val="958530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200025" y="1346925"/>
            <a:ext cx="4863911" cy="2103961"/>
            <a:chOff x="-745807" y="2384298"/>
            <a:chExt cx="4863911" cy="2103961"/>
          </a:xfrm>
        </p:grpSpPr>
        <p:sp>
          <p:nvSpPr>
            <p:cNvPr id="3" name="ZoneTexte 2"/>
            <p:cNvSpPr txBox="1"/>
            <p:nvPr/>
          </p:nvSpPr>
          <p:spPr>
            <a:xfrm>
              <a:off x="-316636" y="2641600"/>
              <a:ext cx="4434740" cy="1846659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u="sng" dirty="0">
                  <a:solidFill>
                    <a:schemeClr val="accent3"/>
                  </a:solidFill>
                </a:rPr>
                <a:t>Réalisation de l’intervention :</a:t>
              </a:r>
            </a:p>
            <a:p>
              <a:r>
                <a:rPr lang="fr-FR" sz="1600" dirty="0"/>
                <a:t>Préparation de l’épandeur: </a:t>
              </a:r>
            </a:p>
            <a:p>
              <a:r>
                <a:rPr lang="fr-FR" sz="1600" dirty="0"/>
                <a:t>		               test fonctionnement</a:t>
              </a:r>
            </a:p>
            <a:p>
              <a:r>
                <a:rPr lang="fr-FR" sz="1600" dirty="0"/>
                <a:t>Réalisation de l’épandage : </a:t>
              </a:r>
            </a:p>
            <a:p>
              <a:r>
                <a:rPr lang="fr-FR" sz="1600" dirty="0"/>
                <a:t>		Vitesse réelle/consigne</a:t>
              </a:r>
            </a:p>
            <a:p>
              <a:pPr marL="1873250"/>
              <a:r>
                <a:rPr lang="fr-FR" sz="1600" dirty="0"/>
                <a:t>Débit réel </a:t>
              </a:r>
            </a:p>
            <a:p>
              <a:pPr marL="1873250"/>
              <a:r>
                <a:rPr lang="fr-FR" sz="1600" dirty="0"/>
                <a:t>Ouverture/fermeture trappe</a:t>
              </a:r>
            </a:p>
          </p:txBody>
        </p:sp>
        <p:sp>
          <p:nvSpPr>
            <p:cNvPr id="4" name="Ellipse 3"/>
            <p:cNvSpPr>
              <a:spLocks noChangeAspect="1"/>
            </p:cNvSpPr>
            <p:nvPr/>
          </p:nvSpPr>
          <p:spPr>
            <a:xfrm>
              <a:off x="-745807" y="2384298"/>
              <a:ext cx="610680" cy="5400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3a</a:t>
              </a: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200025" y="719609"/>
            <a:ext cx="3722900" cy="540000"/>
            <a:chOff x="-745807" y="2384298"/>
            <a:chExt cx="3722900" cy="540000"/>
          </a:xfrm>
        </p:grpSpPr>
        <p:sp>
          <p:nvSpPr>
            <p:cNvPr id="6" name="ZoneTexte 5"/>
            <p:cNvSpPr txBox="1"/>
            <p:nvPr/>
          </p:nvSpPr>
          <p:spPr>
            <a:xfrm>
              <a:off x="-419517" y="2469632"/>
              <a:ext cx="33966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u="sng" dirty="0">
                  <a:solidFill>
                    <a:schemeClr val="accent4">
                      <a:lumMod val="75000"/>
                    </a:schemeClr>
                  </a:solidFill>
                </a:rPr>
                <a:t>Préparation de l’intervention</a:t>
              </a:r>
            </a:p>
          </p:txBody>
        </p:sp>
        <p:sp>
          <p:nvSpPr>
            <p:cNvPr id="7" name="Ellipse 6"/>
            <p:cNvSpPr>
              <a:spLocks noChangeAspect="1"/>
            </p:cNvSpPr>
            <p:nvPr/>
          </p:nvSpPr>
          <p:spPr>
            <a:xfrm>
              <a:off x="-745807" y="2384298"/>
              <a:ext cx="540000" cy="540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2</a:t>
              </a:r>
            </a:p>
          </p:txBody>
        </p:sp>
      </p:grpSp>
      <p:grpSp>
        <p:nvGrpSpPr>
          <p:cNvPr id="8" name="Grouper 7"/>
          <p:cNvGrpSpPr/>
          <p:nvPr/>
        </p:nvGrpSpPr>
        <p:grpSpPr>
          <a:xfrm>
            <a:off x="200025" y="96257"/>
            <a:ext cx="2492779" cy="540000"/>
            <a:chOff x="304864" y="2371600"/>
            <a:chExt cx="2492779" cy="540000"/>
          </a:xfrm>
        </p:grpSpPr>
        <p:sp>
          <p:nvSpPr>
            <p:cNvPr id="9" name="ZoneTexte 8"/>
            <p:cNvSpPr txBox="1"/>
            <p:nvPr/>
          </p:nvSpPr>
          <p:spPr>
            <a:xfrm>
              <a:off x="844864" y="2456934"/>
              <a:ext cx="19527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u="sng" dirty="0">
                  <a:solidFill>
                    <a:schemeClr val="accent1">
                      <a:lumMod val="50000"/>
                    </a:schemeClr>
                  </a:solidFill>
                </a:rPr>
                <a:t>Saisie des données</a:t>
              </a:r>
            </a:p>
          </p:txBody>
        </p:sp>
        <p:sp>
          <p:nvSpPr>
            <p:cNvPr id="10" name="Ellipse 9"/>
            <p:cNvSpPr>
              <a:spLocks noChangeAspect="1"/>
            </p:cNvSpPr>
            <p:nvPr/>
          </p:nvSpPr>
          <p:spPr>
            <a:xfrm>
              <a:off x="304864" y="2371600"/>
              <a:ext cx="540000" cy="540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</a:t>
              </a:r>
            </a:p>
          </p:txBody>
        </p:sp>
      </p:grpSp>
      <p:pic>
        <p:nvPicPr>
          <p:cNvPr id="11" name="Imag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628971" y="3803803"/>
            <a:ext cx="4321195" cy="28118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939" y="4527599"/>
            <a:ext cx="1078006" cy="98166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095" y="4526959"/>
            <a:ext cx="1403979" cy="94655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8577911" y="4250617"/>
            <a:ext cx="1870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3"/>
                </a:solidFill>
              </a:rPr>
              <a:t>Débit réel (kg/min)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 flipH="1" flipV="1">
            <a:off x="8534915" y="4638965"/>
            <a:ext cx="1684541" cy="4686"/>
          </a:xfrm>
          <a:prstGeom prst="straightConnector1">
            <a:avLst/>
          </a:prstGeom>
          <a:ln>
            <a:solidFill>
              <a:schemeClr val="accent3"/>
            </a:solidFill>
            <a:headEnd type="none"/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4917259" y="5365684"/>
            <a:ext cx="2253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3">
                    <a:lumMod val="50000"/>
                  </a:schemeClr>
                </a:solidFill>
              </a:rPr>
              <a:t>Débit consigne(kg/min)</a:t>
            </a:r>
          </a:p>
        </p:txBody>
      </p:sp>
      <p:cxnSp>
        <p:nvCxnSpPr>
          <p:cNvPr id="32" name="Connecteur droit avec flèche 31"/>
          <p:cNvCxnSpPr/>
          <p:nvPr/>
        </p:nvCxnSpPr>
        <p:spPr>
          <a:xfrm flipV="1">
            <a:off x="5016957" y="5285477"/>
            <a:ext cx="1684541" cy="4686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/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5257444" y="4250617"/>
            <a:ext cx="2240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3"/>
                </a:solidFill>
              </a:rPr>
              <a:t>Position GPS, Débit réel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8523222" y="5349558"/>
            <a:ext cx="2292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3">
                    <a:lumMod val="50000"/>
                  </a:schemeClr>
                </a:solidFill>
              </a:rPr>
              <a:t>Débit consigne(kg/min)</a:t>
            </a:r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8622920" y="5269351"/>
            <a:ext cx="1684541" cy="4686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/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10547851" y="5426502"/>
            <a:ext cx="1400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Boitier régulation</a:t>
            </a:r>
            <a:endParaRPr lang="fr-F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6986844" y="5448060"/>
            <a:ext cx="1404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chemeClr val="bg1">
                    <a:lumMod val="50000"/>
                  </a:schemeClr>
                </a:solidFill>
              </a:rPr>
              <a:t>Boitier communication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90014" y="4936703"/>
            <a:ext cx="478930" cy="121023"/>
          </a:xfrm>
          <a:prstGeom prst="rect">
            <a:avLst/>
          </a:prstGeom>
          <a:solidFill>
            <a:srgbClr val="6AB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1770204" y="4586474"/>
            <a:ext cx="2152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Requête spatiale et épandage sur cartes de modulation</a:t>
            </a:r>
          </a:p>
        </p:txBody>
      </p:sp>
      <p:cxnSp>
        <p:nvCxnSpPr>
          <p:cNvPr id="56" name="Connecteur droit avec flèche 55"/>
          <p:cNvCxnSpPr/>
          <p:nvPr/>
        </p:nvCxnSpPr>
        <p:spPr>
          <a:xfrm flipH="1" flipV="1">
            <a:off x="5016956" y="4643651"/>
            <a:ext cx="2304000" cy="4686"/>
          </a:xfrm>
          <a:prstGeom prst="straightConnector1">
            <a:avLst/>
          </a:prstGeom>
          <a:ln>
            <a:solidFill>
              <a:schemeClr val="accent3"/>
            </a:solidFill>
            <a:headEnd type="none"/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28" name="Picture 4" descr="https://upload.wikimedia.org/wikipedia/commons/thumb/a/ae/WiFi_Logo.svg/220px-WiFi_Logo.svg.png">
            <a:extLst>
              <a:ext uri="{FF2B5EF4-FFF2-40B4-BE49-F238E27FC236}">
                <a16:creationId xmlns:a16="http://schemas.microsoft.com/office/drawing/2014/main" id="{83573C76-433C-F047-98B9-7C22C4EFE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698" y="4840264"/>
            <a:ext cx="467816" cy="27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tooth PNG HD">
            <a:extLst>
              <a:ext uri="{FF2B5EF4-FFF2-40B4-BE49-F238E27FC236}">
                <a16:creationId xmlns:a16="http://schemas.microsoft.com/office/drawing/2014/main" id="{2765F059-77E1-A346-8B1D-BAC302FE0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008" y="4702817"/>
            <a:ext cx="879566" cy="46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F45F15-A92C-0A43-BD2A-1C751D7A43C7}"/>
              </a:ext>
            </a:extLst>
          </p:cNvPr>
          <p:cNvSpPr/>
          <p:nvPr/>
        </p:nvSpPr>
        <p:spPr>
          <a:xfrm>
            <a:off x="1140542" y="5704238"/>
            <a:ext cx="3342968" cy="6965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500 kg/ha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65B7FE8-B9A8-264E-834D-F57F66408555}"/>
              </a:ext>
            </a:extLst>
          </p:cNvPr>
          <p:cNvSpPr/>
          <p:nvPr/>
        </p:nvSpPr>
        <p:spPr>
          <a:xfrm>
            <a:off x="3980063" y="4360570"/>
            <a:ext cx="503447" cy="3422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1h 32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9C9916-695E-7747-9B8F-51A4059AC14B}"/>
              </a:ext>
            </a:extLst>
          </p:cNvPr>
          <p:cNvSpPr/>
          <p:nvPr/>
        </p:nvSpPr>
        <p:spPr>
          <a:xfrm>
            <a:off x="1115418" y="4978481"/>
            <a:ext cx="512766" cy="4389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solidFill>
                  <a:schemeClr val="tx1"/>
                </a:solidFill>
              </a:rPr>
              <a:t>Produit</a:t>
            </a:r>
          </a:p>
          <a:p>
            <a:pPr algn="ctr"/>
            <a:r>
              <a:rPr lang="fr-FR" sz="900" b="1" dirty="0">
                <a:solidFill>
                  <a:schemeClr val="tx1"/>
                </a:solidFill>
              </a:rPr>
              <a:t>Ferti6</a:t>
            </a:r>
          </a:p>
        </p:txBody>
      </p:sp>
    </p:spTree>
    <p:extLst>
      <p:ext uri="{BB962C8B-B14F-4D97-AF65-F5344CB8AC3E}">
        <p14:creationId xmlns:p14="http://schemas.microsoft.com/office/powerpoint/2010/main" val="2682415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200025" y="1346925"/>
            <a:ext cx="4966791" cy="2350183"/>
            <a:chOff x="-745807" y="2384298"/>
            <a:chExt cx="4966791" cy="2350183"/>
          </a:xfrm>
        </p:grpSpPr>
        <p:sp>
          <p:nvSpPr>
            <p:cNvPr id="3" name="ZoneTexte 2"/>
            <p:cNvSpPr txBox="1"/>
            <p:nvPr/>
          </p:nvSpPr>
          <p:spPr>
            <a:xfrm>
              <a:off x="-419517" y="2641600"/>
              <a:ext cx="4640501" cy="2092881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u="sng" dirty="0">
                  <a:solidFill>
                    <a:schemeClr val="accent3"/>
                  </a:solidFill>
                </a:rPr>
                <a:t>Réalisation de l’intervention :</a:t>
              </a:r>
            </a:p>
            <a:p>
              <a:r>
                <a:rPr lang="fr-FR" sz="1600" dirty="0"/>
                <a:t>Préparation du pulvérisateur : bouillie</a:t>
              </a:r>
            </a:p>
            <a:p>
              <a:r>
                <a:rPr lang="fr-FR" sz="1600" dirty="0"/>
                <a:t>		               test fonctionnement</a:t>
              </a:r>
            </a:p>
            <a:p>
              <a:r>
                <a:rPr lang="fr-FR" sz="1600" dirty="0"/>
                <a:t>Réalisation traitement : Pression</a:t>
              </a:r>
            </a:p>
            <a:p>
              <a:pPr marL="1873250"/>
              <a:r>
                <a:rPr lang="fr-FR" sz="1600" dirty="0"/>
                <a:t>Vitesse réelle/consigne</a:t>
              </a:r>
            </a:p>
            <a:p>
              <a:pPr marL="1873250"/>
              <a:r>
                <a:rPr lang="fr-FR" sz="1600" dirty="0"/>
                <a:t>Volume Ha réel/consigne</a:t>
              </a:r>
            </a:p>
            <a:p>
              <a:pPr marL="1873250"/>
              <a:r>
                <a:rPr lang="fr-FR" sz="1600" dirty="0"/>
                <a:t>Débit réel par débitmètre</a:t>
              </a:r>
            </a:p>
            <a:p>
              <a:pPr marL="1873250"/>
              <a:r>
                <a:rPr lang="fr-FR" sz="1600" dirty="0"/>
                <a:t>Ouverture/fermeture tronçons</a:t>
              </a:r>
            </a:p>
          </p:txBody>
        </p:sp>
        <p:sp>
          <p:nvSpPr>
            <p:cNvPr id="4" name="Ellipse 3"/>
            <p:cNvSpPr>
              <a:spLocks noChangeAspect="1"/>
            </p:cNvSpPr>
            <p:nvPr/>
          </p:nvSpPr>
          <p:spPr>
            <a:xfrm>
              <a:off x="-745807" y="2384298"/>
              <a:ext cx="610680" cy="5400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3b</a:t>
              </a: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200025" y="719609"/>
            <a:ext cx="3722900" cy="540000"/>
            <a:chOff x="-745807" y="2384298"/>
            <a:chExt cx="3722900" cy="540000"/>
          </a:xfrm>
        </p:grpSpPr>
        <p:sp>
          <p:nvSpPr>
            <p:cNvPr id="6" name="ZoneTexte 5"/>
            <p:cNvSpPr txBox="1"/>
            <p:nvPr/>
          </p:nvSpPr>
          <p:spPr>
            <a:xfrm>
              <a:off x="-419517" y="2469632"/>
              <a:ext cx="33966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u="sng" dirty="0">
                  <a:solidFill>
                    <a:schemeClr val="accent4">
                      <a:lumMod val="75000"/>
                    </a:schemeClr>
                  </a:solidFill>
                </a:rPr>
                <a:t>Préparation de l’intervention</a:t>
              </a:r>
            </a:p>
          </p:txBody>
        </p:sp>
        <p:sp>
          <p:nvSpPr>
            <p:cNvPr id="7" name="Ellipse 6"/>
            <p:cNvSpPr>
              <a:spLocks noChangeAspect="1"/>
            </p:cNvSpPr>
            <p:nvPr/>
          </p:nvSpPr>
          <p:spPr>
            <a:xfrm>
              <a:off x="-745807" y="2384298"/>
              <a:ext cx="540000" cy="540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2</a:t>
              </a:r>
            </a:p>
          </p:txBody>
        </p:sp>
      </p:grpSp>
      <p:grpSp>
        <p:nvGrpSpPr>
          <p:cNvPr id="8" name="Grouper 7"/>
          <p:cNvGrpSpPr/>
          <p:nvPr/>
        </p:nvGrpSpPr>
        <p:grpSpPr>
          <a:xfrm>
            <a:off x="200025" y="96257"/>
            <a:ext cx="2492779" cy="540000"/>
            <a:chOff x="304864" y="2371600"/>
            <a:chExt cx="2492779" cy="540000"/>
          </a:xfrm>
        </p:grpSpPr>
        <p:sp>
          <p:nvSpPr>
            <p:cNvPr id="9" name="ZoneTexte 8"/>
            <p:cNvSpPr txBox="1"/>
            <p:nvPr/>
          </p:nvSpPr>
          <p:spPr>
            <a:xfrm>
              <a:off x="844864" y="2456934"/>
              <a:ext cx="195277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u="sng" dirty="0">
                  <a:solidFill>
                    <a:schemeClr val="accent1">
                      <a:lumMod val="50000"/>
                    </a:schemeClr>
                  </a:solidFill>
                </a:rPr>
                <a:t>Saisie des données</a:t>
              </a:r>
            </a:p>
          </p:txBody>
        </p:sp>
        <p:sp>
          <p:nvSpPr>
            <p:cNvPr id="10" name="Ellipse 9"/>
            <p:cNvSpPr>
              <a:spLocks noChangeAspect="1"/>
            </p:cNvSpPr>
            <p:nvPr/>
          </p:nvSpPr>
          <p:spPr>
            <a:xfrm>
              <a:off x="304864" y="2371600"/>
              <a:ext cx="540000" cy="540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</a:t>
              </a:r>
            </a:p>
          </p:txBody>
        </p:sp>
      </p:grpSp>
      <p:pic>
        <p:nvPicPr>
          <p:cNvPr id="11" name="Imag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628971" y="3803803"/>
            <a:ext cx="4321195" cy="28118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939" y="4527599"/>
            <a:ext cx="1078006" cy="98166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095" y="4526959"/>
            <a:ext cx="1403979" cy="94655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8556223" y="4409907"/>
            <a:ext cx="1870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3"/>
                </a:solidFill>
              </a:rPr>
              <a:t>Débit réel (L/min)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 flipH="1" flipV="1">
            <a:off x="8535846" y="4771512"/>
            <a:ext cx="1684541" cy="4686"/>
          </a:xfrm>
          <a:prstGeom prst="straightConnector1">
            <a:avLst/>
          </a:prstGeom>
          <a:ln>
            <a:solidFill>
              <a:schemeClr val="accent3"/>
            </a:solidFill>
            <a:headEnd type="none"/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4917259" y="5365684"/>
            <a:ext cx="2101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chemeClr val="accent3">
                    <a:lumMod val="50000"/>
                  </a:schemeClr>
                </a:solidFill>
              </a:rPr>
              <a:t>Débit consigne(L/min</a:t>
            </a:r>
            <a:r>
              <a:rPr lang="fr-FR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  <p:cxnSp>
        <p:nvCxnSpPr>
          <p:cNvPr id="32" name="Connecteur droit avec flèche 31"/>
          <p:cNvCxnSpPr/>
          <p:nvPr/>
        </p:nvCxnSpPr>
        <p:spPr>
          <a:xfrm flipV="1">
            <a:off x="5016957" y="5285477"/>
            <a:ext cx="1684541" cy="4686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/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5257444" y="4250617"/>
            <a:ext cx="2240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3"/>
                </a:solidFill>
              </a:rPr>
              <a:t>Position GPS, Débit réel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8523222" y="5349558"/>
            <a:ext cx="2101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chemeClr val="accent3">
                    <a:lumMod val="50000"/>
                  </a:schemeClr>
                </a:solidFill>
              </a:rPr>
              <a:t>Débit consigne(L/min</a:t>
            </a:r>
            <a:r>
              <a:rPr lang="fr-FR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8622920" y="5269351"/>
            <a:ext cx="1684541" cy="4686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/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10547851" y="5426502"/>
            <a:ext cx="1400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chemeClr val="tx1">
                    <a:lumMod val="50000"/>
                    <a:lumOff val="50000"/>
                  </a:schemeClr>
                </a:solidFill>
              </a:rPr>
              <a:t>Boitier régulation</a:t>
            </a:r>
            <a:endParaRPr lang="fr-F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6986844" y="5448060"/>
            <a:ext cx="1404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chemeClr val="bg1">
                    <a:lumMod val="50000"/>
                  </a:schemeClr>
                </a:solidFill>
              </a:rPr>
              <a:t>Boitier communication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90014" y="4936703"/>
            <a:ext cx="478930" cy="121023"/>
          </a:xfrm>
          <a:prstGeom prst="rect">
            <a:avLst/>
          </a:prstGeom>
          <a:solidFill>
            <a:srgbClr val="6AB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1770204" y="4586474"/>
            <a:ext cx="2152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Requête spatiale et traitement sur cartes de modulation</a:t>
            </a:r>
          </a:p>
        </p:txBody>
      </p:sp>
      <p:cxnSp>
        <p:nvCxnSpPr>
          <p:cNvPr id="56" name="Connecteur droit avec flèche 55"/>
          <p:cNvCxnSpPr/>
          <p:nvPr/>
        </p:nvCxnSpPr>
        <p:spPr>
          <a:xfrm flipH="1" flipV="1">
            <a:off x="5016956" y="4643651"/>
            <a:ext cx="2304000" cy="4686"/>
          </a:xfrm>
          <a:prstGeom prst="straightConnector1">
            <a:avLst/>
          </a:prstGeom>
          <a:ln>
            <a:solidFill>
              <a:schemeClr val="accent3"/>
            </a:solidFill>
            <a:headEnd type="none"/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28" name="Picture 4" descr="https://upload.wikimedia.org/wikipedia/commons/thumb/a/ae/WiFi_Logo.svg/220px-WiFi_Logo.svg.png">
            <a:extLst>
              <a:ext uri="{FF2B5EF4-FFF2-40B4-BE49-F238E27FC236}">
                <a16:creationId xmlns:a16="http://schemas.microsoft.com/office/drawing/2014/main" id="{83573C76-433C-F047-98B9-7C22C4EFE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698" y="4840264"/>
            <a:ext cx="467816" cy="27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tooth PNG HD">
            <a:extLst>
              <a:ext uri="{FF2B5EF4-FFF2-40B4-BE49-F238E27FC236}">
                <a16:creationId xmlns:a16="http://schemas.microsoft.com/office/drawing/2014/main" id="{2765F059-77E1-A346-8B1D-BAC302FE0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008" y="4702817"/>
            <a:ext cx="879566" cy="46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9595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5339</TotalTime>
  <Words>482</Words>
  <Application>Microsoft Macintosh PowerPoint</Application>
  <PresentationFormat>Grand écran</PresentationFormat>
  <Paragraphs>153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Avenir Roman</vt:lpstr>
      <vt:lpstr>Calibri</vt:lpstr>
      <vt:lpstr>Calibri Light</vt:lpstr>
      <vt:lpstr>Wingdings</vt:lpstr>
      <vt:lpstr>Thème Office</vt:lpstr>
      <vt:lpstr>Présentation PowerPoint</vt:lpstr>
      <vt:lpstr>Complémentarité des compétences</vt:lpstr>
      <vt:lpstr>OISEAU : OptimISation de l’Epandage Automatisé</vt:lpstr>
      <vt:lpstr>Principe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Ragot</dc:creator>
  <cp:lastModifiedBy>mmllm mmlml</cp:lastModifiedBy>
  <cp:revision>43</cp:revision>
  <dcterms:created xsi:type="dcterms:W3CDTF">2017-11-22T13:13:34Z</dcterms:created>
  <dcterms:modified xsi:type="dcterms:W3CDTF">2018-04-23T08:22:43Z</dcterms:modified>
</cp:coreProperties>
</file>